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09" r:id="rId4"/>
  </p:sldMasterIdLst>
  <p:notesMasterIdLst>
    <p:notesMasterId r:id="rId31"/>
  </p:notesMasterIdLst>
  <p:sldIdLst>
    <p:sldId id="811" r:id="rId5"/>
    <p:sldId id="6011" r:id="rId6"/>
    <p:sldId id="5998" r:id="rId7"/>
    <p:sldId id="6000" r:id="rId8"/>
    <p:sldId id="5999" r:id="rId9"/>
    <p:sldId id="6001" r:id="rId10"/>
    <p:sldId id="6003" r:id="rId11"/>
    <p:sldId id="6004" r:id="rId12"/>
    <p:sldId id="6005" r:id="rId13"/>
    <p:sldId id="5994" r:id="rId14"/>
    <p:sldId id="5983" r:id="rId15"/>
    <p:sldId id="6002" r:id="rId16"/>
    <p:sldId id="5970" r:id="rId17"/>
    <p:sldId id="5971" r:id="rId18"/>
    <p:sldId id="6006" r:id="rId19"/>
    <p:sldId id="5933" r:id="rId20"/>
    <p:sldId id="5995" r:id="rId21"/>
    <p:sldId id="6007" r:id="rId22"/>
    <p:sldId id="6008" r:id="rId23"/>
    <p:sldId id="6009" r:id="rId24"/>
    <p:sldId id="6010" r:id="rId25"/>
    <p:sldId id="5987" r:id="rId26"/>
    <p:sldId id="5988" r:id="rId27"/>
    <p:sldId id="5992" r:id="rId28"/>
    <p:sldId id="5984" r:id="rId29"/>
    <p:sldId id="5930" r:id="rId30"/>
  </p:sldIdLst>
  <p:sldSz cx="12192000" cy="6858000"/>
  <p:notesSz cx="6888163" cy="10021888"/>
  <p:embeddedFontLst>
    <p:embeddedFont>
      <p:font typeface="Montserrat" panose="00000500000000000000" pitchFamily="2" charset="0"/>
      <p:regular r:id="rId32"/>
      <p:bold r:id="rId33"/>
      <p:italic r:id="rId34"/>
      <p:boldItalic r:id="rId35"/>
    </p:embeddedFont>
    <p:embeddedFont>
      <p:font typeface="Montserrat Light" panose="00000400000000000000" pitchFamily="2" charset="0"/>
      <p:regular r:id="rId36"/>
      <p:italic r:id="rId37"/>
    </p:embeddedFont>
    <p:embeddedFont>
      <p:font typeface="Montserrat SemiBold" panose="00000700000000000000" pitchFamily="2" charset="0"/>
      <p:regular r:id="rId38"/>
      <p:bold r:id="rId39"/>
      <p:italic r:id="rId40"/>
      <p:boldItalic r:id="rId4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6D89341-D1E9-A92B-4422-38C1E1A7508D}" name="Lindsay Brownless" initials="LB" userId="S::Lindsay.Brownless@electralink.co.uk::6fb5ac75-97cc-4a35-8ad6-1a6a4e89d12b" providerId="AD"/>
  <p188:author id="{5F59C9D4-C328-9397-6C5D-A285BEFC6C94}" name="Veronica Parodi" initials="VP" userId="S::veronica.parodi@electralink.co.uk::72e45e67-de0b-42e0-b9b5-41a99269f7c7" providerId="AD"/>
  <p188:author id="{315034DF-BD9F-2F25-DE0A-EA78CA3479AD}" name="Rosella Jones" initials="RJ" userId="S::Rosella.Jones@electralink.co.uk::ebf10279-a8b8-4190-ad55-34ad4d8a497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315A"/>
    <a:srgbClr val="FAD7CC"/>
    <a:srgbClr val="F37A1F"/>
    <a:srgbClr val="ED8017"/>
    <a:srgbClr val="FDD748"/>
    <a:srgbClr val="F7E8C9"/>
    <a:srgbClr val="F8B33D"/>
    <a:srgbClr val="0079C4"/>
    <a:srgbClr val="F27A20"/>
    <a:srgbClr val="5141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16" autoAdjust="0"/>
    <p:restoredTop sz="93956" autoAdjust="0"/>
  </p:normalViewPr>
  <p:slideViewPr>
    <p:cSldViewPr snapToGrid="0">
      <p:cViewPr varScale="1">
        <p:scale>
          <a:sx n="114" d="100"/>
          <a:sy n="114" d="100"/>
        </p:scale>
        <p:origin x="850" y="9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8.fntdata"/><Relationship Id="rId21" Type="http://schemas.openxmlformats.org/officeDocument/2006/relationships/slide" Target="slides/slide17.xml"/><Relationship Id="rId34" Type="http://schemas.openxmlformats.org/officeDocument/2006/relationships/font" Target="fonts/font3.fntdata"/><Relationship Id="rId42" Type="http://schemas.openxmlformats.org/officeDocument/2006/relationships/presProps" Target="presProps.xml"/><Relationship Id="rId47" Type="http://schemas.microsoft.com/office/2018/10/relationships/authors" Target="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5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font" Target="fonts/font4.fntdata"/><Relationship Id="rId43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microsoft.com/office/2016/11/relationships/changesInfo" Target="changesInfos/changesInfo1.xml"/><Relationship Id="rId20" Type="http://schemas.openxmlformats.org/officeDocument/2006/relationships/slide" Target="slides/slide16.xml"/><Relationship Id="rId41" Type="http://schemas.openxmlformats.org/officeDocument/2006/relationships/font" Target="fonts/font10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ah Proffitt" userId="987e97a0-1405-4485-b4fa-9864e592c3b8" providerId="ADAL" clId="{216F84AA-955D-4476-A254-6EF06037CEF1}"/>
    <pc:docChg chg="undo custSel modSld">
      <pc:chgData name="Hannah Proffitt" userId="987e97a0-1405-4485-b4fa-9864e592c3b8" providerId="ADAL" clId="{216F84AA-955D-4476-A254-6EF06037CEF1}" dt="2025-12-01T16:30:26.680" v="41" actId="255"/>
      <pc:docMkLst>
        <pc:docMk/>
      </pc:docMkLst>
      <pc:sldChg chg="modSp mod">
        <pc:chgData name="Hannah Proffitt" userId="987e97a0-1405-4485-b4fa-9864e592c3b8" providerId="ADAL" clId="{216F84AA-955D-4476-A254-6EF06037CEF1}" dt="2025-12-01T16:29:05.324" v="24" actId="1076"/>
        <pc:sldMkLst>
          <pc:docMk/>
          <pc:sldMk cId="3457667134" sldId="5995"/>
        </pc:sldMkLst>
        <pc:graphicFrameChg chg="mod modGraphic">
          <ac:chgData name="Hannah Proffitt" userId="987e97a0-1405-4485-b4fa-9864e592c3b8" providerId="ADAL" clId="{216F84AA-955D-4476-A254-6EF06037CEF1}" dt="2025-12-01T16:29:05.324" v="24" actId="1076"/>
          <ac:graphicFrameMkLst>
            <pc:docMk/>
            <pc:sldMk cId="3457667134" sldId="5995"/>
            <ac:graphicFrameMk id="14" creationId="{74A129AD-A86A-1DF8-1AF5-55B8377F57F2}"/>
          </ac:graphicFrameMkLst>
        </pc:graphicFrameChg>
      </pc:sldChg>
      <pc:sldChg chg="modSp mod">
        <pc:chgData name="Hannah Proffitt" userId="987e97a0-1405-4485-b4fa-9864e592c3b8" providerId="ADAL" clId="{216F84AA-955D-4476-A254-6EF06037CEF1}" dt="2025-12-01T16:29:53.155" v="38" actId="14100"/>
        <pc:sldMkLst>
          <pc:docMk/>
          <pc:sldMk cId="3581980711" sldId="6007"/>
        </pc:sldMkLst>
        <pc:graphicFrameChg chg="mod modGraphic">
          <ac:chgData name="Hannah Proffitt" userId="987e97a0-1405-4485-b4fa-9864e592c3b8" providerId="ADAL" clId="{216F84AA-955D-4476-A254-6EF06037CEF1}" dt="2025-12-01T16:29:53.155" v="38" actId="14100"/>
          <ac:graphicFrameMkLst>
            <pc:docMk/>
            <pc:sldMk cId="3581980711" sldId="6007"/>
            <ac:graphicFrameMk id="14" creationId="{35AA623D-5FED-A231-F8BE-146663023BA3}"/>
          </ac:graphicFrameMkLst>
        </pc:graphicFrameChg>
      </pc:sldChg>
      <pc:sldChg chg="modSp mod">
        <pc:chgData name="Hannah Proffitt" userId="987e97a0-1405-4485-b4fa-9864e592c3b8" providerId="ADAL" clId="{216F84AA-955D-4476-A254-6EF06037CEF1}" dt="2025-12-01T16:30:03.276" v="39" actId="255"/>
        <pc:sldMkLst>
          <pc:docMk/>
          <pc:sldMk cId="2262946238" sldId="6008"/>
        </pc:sldMkLst>
        <pc:graphicFrameChg chg="modGraphic">
          <ac:chgData name="Hannah Proffitt" userId="987e97a0-1405-4485-b4fa-9864e592c3b8" providerId="ADAL" clId="{216F84AA-955D-4476-A254-6EF06037CEF1}" dt="2025-12-01T16:30:03.276" v="39" actId="255"/>
          <ac:graphicFrameMkLst>
            <pc:docMk/>
            <pc:sldMk cId="2262946238" sldId="6008"/>
            <ac:graphicFrameMk id="14" creationId="{6370A3C8-B961-D620-7D13-F30C65544B8A}"/>
          </ac:graphicFrameMkLst>
        </pc:graphicFrameChg>
      </pc:sldChg>
      <pc:sldChg chg="modSp mod">
        <pc:chgData name="Hannah Proffitt" userId="987e97a0-1405-4485-b4fa-9864e592c3b8" providerId="ADAL" clId="{216F84AA-955D-4476-A254-6EF06037CEF1}" dt="2025-12-01T16:30:13.438" v="40" actId="255"/>
        <pc:sldMkLst>
          <pc:docMk/>
          <pc:sldMk cId="2275167325" sldId="6009"/>
        </pc:sldMkLst>
        <pc:graphicFrameChg chg="modGraphic">
          <ac:chgData name="Hannah Proffitt" userId="987e97a0-1405-4485-b4fa-9864e592c3b8" providerId="ADAL" clId="{216F84AA-955D-4476-A254-6EF06037CEF1}" dt="2025-12-01T16:30:13.438" v="40" actId="255"/>
          <ac:graphicFrameMkLst>
            <pc:docMk/>
            <pc:sldMk cId="2275167325" sldId="6009"/>
            <ac:graphicFrameMk id="14" creationId="{83D1AD7B-86C2-0E2A-D248-07BA61C061F1}"/>
          </ac:graphicFrameMkLst>
        </pc:graphicFrameChg>
      </pc:sldChg>
      <pc:sldChg chg="modSp mod">
        <pc:chgData name="Hannah Proffitt" userId="987e97a0-1405-4485-b4fa-9864e592c3b8" providerId="ADAL" clId="{216F84AA-955D-4476-A254-6EF06037CEF1}" dt="2025-12-01T16:30:26.680" v="41" actId="255"/>
        <pc:sldMkLst>
          <pc:docMk/>
          <pc:sldMk cId="467236228" sldId="6010"/>
        </pc:sldMkLst>
        <pc:graphicFrameChg chg="modGraphic">
          <ac:chgData name="Hannah Proffitt" userId="987e97a0-1405-4485-b4fa-9864e592c3b8" providerId="ADAL" clId="{216F84AA-955D-4476-A254-6EF06037CEF1}" dt="2025-12-01T16:30:26.680" v="41" actId="255"/>
          <ac:graphicFrameMkLst>
            <pc:docMk/>
            <pc:sldMk cId="467236228" sldId="6010"/>
            <ac:graphicFrameMk id="14" creationId="{BAA77096-C291-F79E-0378-7092DDEA8BA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835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2835"/>
          </a:xfrm>
          <a:prstGeom prst="rect">
            <a:avLst/>
          </a:prstGeom>
        </p:spPr>
        <p:txBody>
          <a:bodyPr vert="horz" lIns="96625" tIns="48312" rIns="96625" bIns="48312" rtlCol="0"/>
          <a:lstStyle>
            <a:lvl1pPr algn="r">
              <a:defRPr sz="1300"/>
            </a:lvl1pPr>
          </a:lstStyle>
          <a:p>
            <a:fld id="{576642B5-0BC1-438F-80D3-1B6686E58130}" type="datetimeFigureOut">
              <a:rPr lang="en-GB" smtClean="0"/>
              <a:t>01/12/2025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2538"/>
            <a:ext cx="6011863" cy="3382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25" tIns="48312" rIns="96625" bIns="48312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823034"/>
            <a:ext cx="5510530" cy="3946118"/>
          </a:xfrm>
          <a:prstGeom prst="rect">
            <a:avLst/>
          </a:prstGeom>
        </p:spPr>
        <p:txBody>
          <a:bodyPr vert="horz" lIns="96625" tIns="48312" rIns="96625" bIns="4831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9055"/>
            <a:ext cx="2984871" cy="502834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519055"/>
            <a:ext cx="2984871" cy="502834"/>
          </a:xfrm>
          <a:prstGeom prst="rect">
            <a:avLst/>
          </a:prstGeom>
        </p:spPr>
        <p:txBody>
          <a:bodyPr vert="horz" lIns="96625" tIns="48312" rIns="96625" bIns="48312" rtlCol="0" anchor="b"/>
          <a:lstStyle>
            <a:lvl1pPr algn="r">
              <a:defRPr sz="1300"/>
            </a:lvl1pPr>
          </a:lstStyle>
          <a:p>
            <a:fld id="{D53F5600-7B1A-4F15-BE71-9170F82081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0799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3F5600-7B1A-4F15-BE71-9170F820817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54976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0B6BE4-3C6F-85BF-A325-65BDBDE399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2F501CE-FB71-9CED-ADD8-11DE927D09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D05447-7FA6-70BD-B485-0E8F6AAA71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1EAC4D-6C43-9C44-45C4-6E26258735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3F5600-7B1A-4F15-BE71-9170F8208172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75573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9632CE-4D4A-986F-E206-A549C7F218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45B2B0-DB1C-53A8-0206-1E15E02C0A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A733D1-40C3-E54C-76AE-7E58C05112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1F41B2-0778-3C8C-F012-05E5165A1F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3F5600-7B1A-4F15-BE71-9170F8208172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93017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6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6.sv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10.jpeg"/><Relationship Id="rId4" Type="http://schemas.openxmlformats.org/officeDocument/2006/relationships/image" Target="../media/image6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EB19E60-895E-6849-8546-1866AC8D2A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57" b="16482"/>
          <a:stretch/>
        </p:blipFill>
        <p:spPr>
          <a:xfrm>
            <a:off x="0" y="0"/>
            <a:ext cx="12207943" cy="42976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F32A81-BA64-EF4B-853D-EB7487AF10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1"/>
          <a:stretch/>
        </p:blipFill>
        <p:spPr>
          <a:xfrm>
            <a:off x="-7972" y="1"/>
            <a:ext cx="12207943" cy="4307840"/>
          </a:xfrm>
          <a:prstGeom prst="rect">
            <a:avLst/>
          </a:prstGeom>
          <a:ln>
            <a:noFill/>
          </a:ln>
          <a:effectLst/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9516216-DD75-1046-A173-361186D8D1C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7360" y="4787644"/>
            <a:ext cx="9192260" cy="50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3000" kern="1200" dirty="0">
                <a:solidFill>
                  <a:srgbClr val="F27A20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| Presentation Title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28C2148-F86D-144D-9755-CF40B36C58D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186511" y="5880776"/>
            <a:ext cx="1335646" cy="49589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kern="1200" dirty="0">
                <a:solidFill>
                  <a:srgbClr val="F27A20"/>
                </a:solidFill>
                <a:latin typeface="Montserrat" panose="00000500000000000000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7475E57-E8F6-AA4B-84D4-7D937AE9B7B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0" y="1014730"/>
            <a:ext cx="9664700" cy="21463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C49CB2-1810-9A46-9220-7097F7E2C0F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820" y="441643"/>
            <a:ext cx="3604578" cy="1704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7444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45D6AAB-3546-071D-50F1-0CC4480A0B08}"/>
              </a:ext>
            </a:extLst>
          </p:cNvPr>
          <p:cNvSpPr/>
          <p:nvPr userDrawn="1"/>
        </p:nvSpPr>
        <p:spPr>
          <a:xfrm>
            <a:off x="1572126" y="3087152"/>
            <a:ext cx="10619874" cy="2873426"/>
          </a:xfrm>
          <a:prstGeom prst="rect">
            <a:avLst/>
          </a:prstGeom>
          <a:gradFill flip="none" rotWithShape="1">
            <a:gsLst>
              <a:gs pos="19000">
                <a:srgbClr val="7F543E"/>
              </a:gs>
              <a:gs pos="45000">
                <a:srgbClr val="EE7820"/>
              </a:gs>
              <a:gs pos="6000">
                <a:srgbClr val="16315B"/>
              </a:gs>
              <a:gs pos="100000">
                <a:srgbClr val="F8B33D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350F8F0D-1A42-F66E-4972-31F563C7B9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8"/>
          <a:stretch/>
        </p:blipFill>
        <p:spPr>
          <a:xfrm rot="21338720">
            <a:off x="1292942" y="1035400"/>
            <a:ext cx="13510787" cy="670701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948390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datory slide for external facing presenta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A picture containing sky, outdoor, pylon, outdoor object&#10;&#10;Description automatically generated">
            <a:extLst>
              <a:ext uri="{FF2B5EF4-FFF2-40B4-BE49-F238E27FC236}">
                <a16:creationId xmlns:a16="http://schemas.microsoft.com/office/drawing/2014/main" id="{28D57CA5-8EA2-CD64-9AE5-4264EFC1DE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92" t="-56" r="22979" b="56"/>
          <a:stretch/>
        </p:blipFill>
        <p:spPr>
          <a:xfrm>
            <a:off x="5725158" y="-12356"/>
            <a:ext cx="6466842" cy="68703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C173355-455E-191A-A5CE-678CDD97A3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1"/>
          <a:stretch/>
        </p:blipFill>
        <p:spPr>
          <a:xfrm>
            <a:off x="5715357" y="0"/>
            <a:ext cx="6476643" cy="6870357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96C0199-AF39-A48A-19F2-0B51C6084B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93" b="30796"/>
          <a:stretch/>
        </p:blipFill>
        <p:spPr>
          <a:xfrm>
            <a:off x="4768791" y="5372678"/>
            <a:ext cx="7423209" cy="1485322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FDB14C1D-6008-48A9-8304-69666B1FE7E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5091" y="411352"/>
            <a:ext cx="1483936" cy="63914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DCA524E-6109-B09D-D287-041B367336E8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091" y="4229203"/>
            <a:ext cx="1998074" cy="1289482"/>
          </a:xfrm>
          <a:prstGeom prst="rect">
            <a:avLst/>
          </a:prstGeom>
        </p:spPr>
      </p:pic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B983AAAD-9640-5658-4FAE-25EC623D118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5091" y="1924050"/>
            <a:ext cx="4719464" cy="3800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rgbClr val="F27A20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Full Name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AD511B12-C19E-9548-7195-294B8F41E5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65091" y="2612819"/>
            <a:ext cx="4719464" cy="3800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079C4"/>
                </a:solidFill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err="1"/>
              <a:t>Name.Surname@electralink.co.uk</a:t>
            </a:r>
            <a:endParaRPr lang="en-GB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5258AA8F-1459-E076-C7BB-C518FAE481C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5091" y="3242211"/>
            <a:ext cx="4719464" cy="3800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079C4"/>
                </a:solidFill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/>
              <a:t>Phone number</a:t>
            </a:r>
          </a:p>
        </p:txBody>
      </p:sp>
    </p:spTree>
    <p:extLst>
      <p:ext uri="{BB962C8B-B14F-4D97-AF65-F5344CB8AC3E}">
        <p14:creationId xmlns:p14="http://schemas.microsoft.com/office/powerpoint/2010/main" val="20681969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oints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33ECE44-E772-D7E8-EF48-1330E09C4FD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9283" y="2534773"/>
            <a:ext cx="10584649" cy="3987367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EEC76F07-770E-B4CE-AD15-C40ACAC9C40D}"/>
              </a:ext>
            </a:extLst>
          </p:cNvPr>
          <p:cNvGrpSpPr/>
          <p:nvPr userDrawn="1"/>
        </p:nvGrpSpPr>
        <p:grpSpPr>
          <a:xfrm>
            <a:off x="8589559" y="4894130"/>
            <a:ext cx="723888" cy="707707"/>
            <a:chOff x="527034" y="5313123"/>
            <a:chExt cx="1078630" cy="1038056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D29C86EF-9934-4A95-9E6F-CE4B00E3C8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5" name="Oval 11">
              <a:extLst>
                <a:ext uri="{FF2B5EF4-FFF2-40B4-BE49-F238E27FC236}">
                  <a16:creationId xmlns:a16="http://schemas.microsoft.com/office/drawing/2014/main" id="{DFD66C06-EB44-2957-C012-97BBA3820A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ED8017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6" name="Text Placeholder 5">
              <a:extLst>
                <a:ext uri="{FF2B5EF4-FFF2-40B4-BE49-F238E27FC236}">
                  <a16:creationId xmlns:a16="http://schemas.microsoft.com/office/drawing/2014/main" id="{E2CBD197-BBEF-FE6A-6D8E-336E26458234}"/>
                </a:ext>
              </a:extLst>
            </p:cNvPr>
            <p:cNvSpPr txBox="1">
              <a:spLocks/>
            </p:cNvSpPr>
            <p:nvPr/>
          </p:nvSpPr>
          <p:spPr>
            <a:xfrm>
              <a:off x="662889" y="5607708"/>
              <a:ext cx="798496" cy="54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sz="2000" kern="0">
                  <a:solidFill>
                    <a:srgbClr val="FFFFFF"/>
                  </a:solidFill>
                  <a:latin typeface="Montserrat SemiBold"/>
                  <a:cs typeface="Open Sans"/>
                </a:rPr>
                <a:t>5</a:t>
              </a: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SemiBold"/>
                <a:ea typeface="+mn-ea"/>
                <a:cs typeface="Open Sans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267FAB69-D97F-DF1E-5DF6-2961BE80A8DD}"/>
              </a:ext>
            </a:extLst>
          </p:cNvPr>
          <p:cNvGrpSpPr/>
          <p:nvPr userDrawn="1"/>
        </p:nvGrpSpPr>
        <p:grpSpPr>
          <a:xfrm>
            <a:off x="7442323" y="3119073"/>
            <a:ext cx="723888" cy="707707"/>
            <a:chOff x="527034" y="5313123"/>
            <a:chExt cx="1078630" cy="1038056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042AA113-2C06-4C33-1250-892B4AEBE9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10" name="Oval 11">
              <a:extLst>
                <a:ext uri="{FF2B5EF4-FFF2-40B4-BE49-F238E27FC236}">
                  <a16:creationId xmlns:a16="http://schemas.microsoft.com/office/drawing/2014/main" id="{0092C447-180B-2D2D-7C8B-AAA07A0651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15315A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11" name="Text Placeholder 5">
              <a:extLst>
                <a:ext uri="{FF2B5EF4-FFF2-40B4-BE49-F238E27FC236}">
                  <a16:creationId xmlns:a16="http://schemas.microsoft.com/office/drawing/2014/main" id="{231ED683-CDC3-40BD-C9DF-B8ED9CBC5A16}"/>
                </a:ext>
              </a:extLst>
            </p:cNvPr>
            <p:cNvSpPr txBox="1">
              <a:spLocks/>
            </p:cNvSpPr>
            <p:nvPr/>
          </p:nvSpPr>
          <p:spPr>
            <a:xfrm>
              <a:off x="654842" y="5568922"/>
              <a:ext cx="798496" cy="54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US" sz="2000" kern="0">
                  <a:solidFill>
                    <a:srgbClr val="FFFFFF"/>
                  </a:solidFill>
                  <a:latin typeface="Montserrat SemiBold"/>
                  <a:cs typeface="Open Sans"/>
                </a:rPr>
                <a:t>4</a:t>
              </a: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SemiBold"/>
                <a:ea typeface="+mn-ea"/>
                <a:cs typeface="Open Sans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AD7B5C5-99E8-27FB-41EB-F224F90D17F8}"/>
              </a:ext>
            </a:extLst>
          </p:cNvPr>
          <p:cNvGrpSpPr/>
          <p:nvPr userDrawn="1"/>
        </p:nvGrpSpPr>
        <p:grpSpPr>
          <a:xfrm>
            <a:off x="5419663" y="2585760"/>
            <a:ext cx="723888" cy="707707"/>
            <a:chOff x="527034" y="5313123"/>
            <a:chExt cx="1078630" cy="1038056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EB044F6-34AF-D3C7-85C5-D8AB75B9F2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16" name="Oval 11">
              <a:extLst>
                <a:ext uri="{FF2B5EF4-FFF2-40B4-BE49-F238E27FC236}">
                  <a16:creationId xmlns:a16="http://schemas.microsoft.com/office/drawing/2014/main" id="{FD81697F-C627-DDB5-C55D-458535728A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0079C4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17" name="Text Placeholder 5">
              <a:extLst>
                <a:ext uri="{FF2B5EF4-FFF2-40B4-BE49-F238E27FC236}">
                  <a16:creationId xmlns:a16="http://schemas.microsoft.com/office/drawing/2014/main" id="{6C203EBA-5B86-F3D0-F87F-8143469174BD}"/>
                </a:ext>
              </a:extLst>
            </p:cNvPr>
            <p:cNvSpPr txBox="1">
              <a:spLocks/>
            </p:cNvSpPr>
            <p:nvPr/>
          </p:nvSpPr>
          <p:spPr>
            <a:xfrm>
              <a:off x="662889" y="5618382"/>
              <a:ext cx="798496" cy="5870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 SemiBold"/>
                  <a:ea typeface="+mn-ea"/>
                  <a:cs typeface="Open Sans"/>
                </a:rPr>
                <a:t>3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F92D9DA-EA5C-C92B-CC33-906CE71F3480}"/>
              </a:ext>
            </a:extLst>
          </p:cNvPr>
          <p:cNvGrpSpPr/>
          <p:nvPr userDrawn="1"/>
        </p:nvGrpSpPr>
        <p:grpSpPr>
          <a:xfrm>
            <a:off x="3431667" y="3236018"/>
            <a:ext cx="723888" cy="707707"/>
            <a:chOff x="527034" y="5313123"/>
            <a:chExt cx="1078630" cy="1038056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FF57EDFE-3556-E8FF-A866-A0AC4A9BAC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22" name="Oval 11">
              <a:extLst>
                <a:ext uri="{FF2B5EF4-FFF2-40B4-BE49-F238E27FC236}">
                  <a16:creationId xmlns:a16="http://schemas.microsoft.com/office/drawing/2014/main" id="{A1C8F4BA-25A4-BC9E-7F95-E63CC8202A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ED8017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23" name="Text Placeholder 5">
              <a:extLst>
                <a:ext uri="{FF2B5EF4-FFF2-40B4-BE49-F238E27FC236}">
                  <a16:creationId xmlns:a16="http://schemas.microsoft.com/office/drawing/2014/main" id="{C91A0C2C-D2CA-15A8-12EA-531F7C878386}"/>
                </a:ext>
              </a:extLst>
            </p:cNvPr>
            <p:cNvSpPr txBox="1">
              <a:spLocks/>
            </p:cNvSpPr>
            <p:nvPr/>
          </p:nvSpPr>
          <p:spPr>
            <a:xfrm>
              <a:off x="654842" y="5568922"/>
              <a:ext cx="798496" cy="54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 SemiBold"/>
                  <a:ea typeface="+mn-ea"/>
                  <a:cs typeface="Open Sans"/>
                </a:rPr>
                <a:t>2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3B8FAF6-484F-F085-E634-769E9486E5A5}"/>
              </a:ext>
            </a:extLst>
          </p:cNvPr>
          <p:cNvGrpSpPr/>
          <p:nvPr userDrawn="1"/>
        </p:nvGrpSpPr>
        <p:grpSpPr>
          <a:xfrm>
            <a:off x="2276393" y="5073590"/>
            <a:ext cx="723888" cy="707707"/>
            <a:chOff x="527034" y="5313123"/>
            <a:chExt cx="1078630" cy="1038056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492E1A17-41A3-F7E6-FF4B-3AF73D6D36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034" y="5313123"/>
              <a:ext cx="1078630" cy="1038056"/>
            </a:xfrm>
            <a:prstGeom prst="ellipse">
              <a:avLst/>
            </a:prstGeom>
            <a:solidFill>
              <a:schemeClr val="bg1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6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26" name="Oval 11">
              <a:extLst>
                <a:ext uri="{FF2B5EF4-FFF2-40B4-BE49-F238E27FC236}">
                  <a16:creationId xmlns:a16="http://schemas.microsoft.com/office/drawing/2014/main" id="{62580A8C-BA8D-4527-E8CF-4162CBA2D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02" y="5415467"/>
              <a:ext cx="865673" cy="833440"/>
            </a:xfrm>
            <a:prstGeom prst="ellipse">
              <a:avLst/>
            </a:prstGeom>
            <a:solidFill>
              <a:srgbClr val="F8B33D"/>
            </a:solidFill>
            <a:ln w="15875" cap="flat">
              <a:noFill/>
              <a:prstDash val="solid"/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9C4"/>
                </a:solidFill>
                <a:effectLst/>
                <a:uLnTx/>
                <a:uFillTx/>
                <a:latin typeface="Montserrat Light"/>
                <a:ea typeface="+mn-ea"/>
                <a:cs typeface="+mn-cs"/>
              </a:endParaRPr>
            </a:p>
          </p:txBody>
        </p:sp>
        <p:sp>
          <p:nvSpPr>
            <p:cNvPr id="27" name="Text Placeholder 5">
              <a:extLst>
                <a:ext uri="{FF2B5EF4-FFF2-40B4-BE49-F238E27FC236}">
                  <a16:creationId xmlns:a16="http://schemas.microsoft.com/office/drawing/2014/main" id="{AF5EE8F8-316D-B2DF-21BD-40878A484B52}"/>
                </a:ext>
              </a:extLst>
            </p:cNvPr>
            <p:cNvSpPr txBox="1">
              <a:spLocks/>
            </p:cNvSpPr>
            <p:nvPr/>
          </p:nvSpPr>
          <p:spPr>
            <a:xfrm>
              <a:off x="654842" y="5568922"/>
              <a:ext cx="798496" cy="541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5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rgbClr val="0079C4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 SemiBold"/>
                  <a:ea typeface="+mn-ea"/>
                  <a:cs typeface="Open Sans"/>
                </a:rPr>
                <a:t>1</a:t>
              </a:r>
            </a:p>
          </p:txBody>
        </p:sp>
      </p:grpSp>
      <p:pic>
        <p:nvPicPr>
          <p:cNvPr id="33" name="Picture 32">
            <a:extLst>
              <a:ext uri="{FF2B5EF4-FFF2-40B4-BE49-F238E27FC236}">
                <a16:creationId xmlns:a16="http://schemas.microsoft.com/office/drawing/2014/main" id="{03C57093-EF35-F9DA-BE8B-A64756353D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 b="54031"/>
          <a:stretch/>
        </p:blipFill>
        <p:spPr>
          <a:xfrm rot="153443">
            <a:off x="6091026" y="5551269"/>
            <a:ext cx="2418080" cy="986638"/>
          </a:xfrm>
          <a:prstGeom prst="rect">
            <a:avLst/>
          </a:prstGeom>
        </p:spPr>
      </p:pic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72931EDD-DE15-6B1A-1104-823E8644731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6495" y="524522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  <p:sp>
        <p:nvSpPr>
          <p:cNvPr id="36" name="Text Placeholder 34">
            <a:extLst>
              <a:ext uri="{FF2B5EF4-FFF2-40B4-BE49-F238E27FC236}">
                <a16:creationId xmlns:a16="http://schemas.microsoft.com/office/drawing/2014/main" id="{6B8EEA93-3E2B-CA6F-6489-34C78BD2F46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39475" y="315734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  <p:sp>
        <p:nvSpPr>
          <p:cNvPr id="37" name="Text Placeholder 34">
            <a:extLst>
              <a:ext uri="{FF2B5EF4-FFF2-40B4-BE49-F238E27FC236}">
                <a16:creationId xmlns:a16="http://schemas.microsoft.com/office/drawing/2014/main" id="{6F3B7DFC-16EA-BC44-F438-D39FD1B297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90395" y="189242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  <p:sp>
        <p:nvSpPr>
          <p:cNvPr id="38" name="Text Placeholder 34">
            <a:extLst>
              <a:ext uri="{FF2B5EF4-FFF2-40B4-BE49-F238E27FC236}">
                <a16:creationId xmlns:a16="http://schemas.microsoft.com/office/drawing/2014/main" id="{B9D8D221-AB1F-EA20-A110-8F397B158D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40375" y="316496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  <p:sp>
        <p:nvSpPr>
          <p:cNvPr id="39" name="Text Placeholder 34">
            <a:extLst>
              <a:ext uri="{FF2B5EF4-FFF2-40B4-BE49-F238E27FC236}">
                <a16:creationId xmlns:a16="http://schemas.microsoft.com/office/drawing/2014/main" id="{82D6F6B1-F986-8363-5617-BC2A4DF587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68135" y="5047104"/>
            <a:ext cx="1967446" cy="4381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1pPr>
            <a:lvl2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2pPr>
            <a:lvl3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3pPr>
            <a:lvl4pPr>
              <a:defRPr kumimoji="0" lang="en-GB" sz="1500" b="0" i="0" u="none" strike="noStrike" kern="1200" cap="none" spc="0" normalizeH="0" baseline="0" dirty="0" smtClean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4pPr>
            <a:lvl5pPr>
              <a:defRPr kumimoji="0" lang="en-GB" sz="1500" b="0" i="0" u="none" strike="noStrike" kern="1200" cap="none" spc="0" normalizeH="0" baseline="0" dirty="0">
                <a:ln>
                  <a:noFill/>
                </a:ln>
                <a:solidFill>
                  <a:srgbClr val="15315A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Type here you text</a:t>
            </a:r>
          </a:p>
        </p:txBody>
      </p:sp>
    </p:spTree>
    <p:extLst>
      <p:ext uri="{BB962C8B-B14F-4D97-AF65-F5344CB8AC3E}">
        <p14:creationId xmlns:p14="http://schemas.microsoft.com/office/powerpoint/2010/main" val="37571873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bout U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2275839" y="1926167"/>
            <a:ext cx="1733551" cy="173355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784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AGENDA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AF0C895-3CF5-73FB-0F9E-995DFA84B677}"/>
              </a:ext>
            </a:extLst>
          </p:cNvPr>
          <p:cNvCxnSpPr>
            <a:cxnSpLocks/>
          </p:cNvCxnSpPr>
          <p:nvPr userDrawn="1"/>
        </p:nvCxnSpPr>
        <p:spPr>
          <a:xfrm>
            <a:off x="950291" y="1992575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57BF22EC-EAEE-C510-DDCD-F2FDF7000ADF}"/>
              </a:ext>
            </a:extLst>
          </p:cNvPr>
          <p:cNvCxnSpPr>
            <a:cxnSpLocks/>
          </p:cNvCxnSpPr>
          <p:nvPr userDrawn="1"/>
        </p:nvCxnSpPr>
        <p:spPr>
          <a:xfrm>
            <a:off x="4731343" y="1992575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0852C581-9749-32E2-4F4F-87BA356321C2}"/>
              </a:ext>
            </a:extLst>
          </p:cNvPr>
          <p:cNvCxnSpPr>
            <a:cxnSpLocks/>
          </p:cNvCxnSpPr>
          <p:nvPr userDrawn="1"/>
        </p:nvCxnSpPr>
        <p:spPr>
          <a:xfrm>
            <a:off x="8570376" y="1992575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Oval 72">
            <a:extLst>
              <a:ext uri="{FF2B5EF4-FFF2-40B4-BE49-F238E27FC236}">
                <a16:creationId xmlns:a16="http://schemas.microsoft.com/office/drawing/2014/main" id="{AC6CCB47-5FA5-7743-294A-3A04CA5D3CE4}"/>
              </a:ext>
            </a:extLst>
          </p:cNvPr>
          <p:cNvSpPr/>
          <p:nvPr userDrawn="1"/>
        </p:nvSpPr>
        <p:spPr>
          <a:xfrm>
            <a:off x="359700" y="1365253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7C72A354-D339-D328-F0BB-F2362C0646BA}"/>
              </a:ext>
            </a:extLst>
          </p:cNvPr>
          <p:cNvSpPr/>
          <p:nvPr userDrawn="1"/>
        </p:nvSpPr>
        <p:spPr>
          <a:xfrm>
            <a:off x="4149819" y="1365253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A03BFD85-8A0C-B5EE-C82C-BC1E53FBF1BF}"/>
              </a:ext>
            </a:extLst>
          </p:cNvPr>
          <p:cNvSpPr/>
          <p:nvPr userDrawn="1"/>
        </p:nvSpPr>
        <p:spPr>
          <a:xfrm>
            <a:off x="7915618" y="1365253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E5016F2E-233E-0CB0-9F7D-526C10D881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4" r="-6544" b="57946"/>
          <a:stretch/>
        </p:blipFill>
        <p:spPr>
          <a:xfrm>
            <a:off x="1024679" y="5955396"/>
            <a:ext cx="5235392" cy="902598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186A85-A3BB-FC37-4BAD-8BD34C1D39F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50913" y="1365250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F2AE61A4-3103-8DD6-8B76-354F18D18FF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14530" y="1365250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7D9050F5-246E-5337-380D-08B5CB9F039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544409" y="1365250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B345C10-B12B-F29A-9600-1FFE48A225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50913" y="2214563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48741C5A-AE86-EAB1-3CF5-7D4C45F6AB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27782" y="2214563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428FE3B2-46CC-BFAE-683A-4A4E6488873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57662" y="2214563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191EDA0-8C16-EEB4-EEF6-62AFC407685C}"/>
              </a:ext>
            </a:extLst>
          </p:cNvPr>
          <p:cNvCxnSpPr>
            <a:cxnSpLocks/>
          </p:cNvCxnSpPr>
          <p:nvPr userDrawn="1"/>
        </p:nvCxnSpPr>
        <p:spPr>
          <a:xfrm>
            <a:off x="950291" y="3741862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0994FAA-6F8A-D2F4-BC8B-5CFECF782616}"/>
              </a:ext>
            </a:extLst>
          </p:cNvPr>
          <p:cNvCxnSpPr>
            <a:cxnSpLocks/>
          </p:cNvCxnSpPr>
          <p:nvPr userDrawn="1"/>
        </p:nvCxnSpPr>
        <p:spPr>
          <a:xfrm>
            <a:off x="4731343" y="3741862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5B5DB78-7209-70CC-2487-35822673B5A2}"/>
              </a:ext>
            </a:extLst>
          </p:cNvPr>
          <p:cNvCxnSpPr>
            <a:cxnSpLocks/>
          </p:cNvCxnSpPr>
          <p:nvPr userDrawn="1"/>
        </p:nvCxnSpPr>
        <p:spPr>
          <a:xfrm>
            <a:off x="8570376" y="3741862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622BE286-029E-3198-AD4B-022E6DB654AD}"/>
              </a:ext>
            </a:extLst>
          </p:cNvPr>
          <p:cNvSpPr/>
          <p:nvPr userDrawn="1"/>
        </p:nvSpPr>
        <p:spPr>
          <a:xfrm>
            <a:off x="359700" y="3114540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DEF2A6F3-6676-8246-1532-1AB0864410C7}"/>
              </a:ext>
            </a:extLst>
          </p:cNvPr>
          <p:cNvSpPr/>
          <p:nvPr userDrawn="1"/>
        </p:nvSpPr>
        <p:spPr>
          <a:xfrm>
            <a:off x="4149819" y="3114540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41D8F0A3-859C-5175-C24F-FF29A59046DA}"/>
              </a:ext>
            </a:extLst>
          </p:cNvPr>
          <p:cNvSpPr/>
          <p:nvPr userDrawn="1"/>
        </p:nvSpPr>
        <p:spPr>
          <a:xfrm>
            <a:off x="7915618" y="3114540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75854E76-7806-B562-409B-660F8C855E6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50913" y="3114537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C78CDBCF-DC52-A0A0-C275-67CCE04E0E0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714530" y="3114537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5062DC92-1789-E4C1-7C90-EE4BA61C04D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544409" y="3114537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728F2FA9-9304-5F20-A2AF-AB337F14C31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50913" y="3963850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7E9C8F94-4919-BA72-F8E5-2D505F1C2F4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727782" y="3963850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91C64A20-3A7F-0A24-DE97-CC06ACE6597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557662" y="3963850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D0DD407-72B9-1E0A-875C-67F7432111FA}"/>
              </a:ext>
            </a:extLst>
          </p:cNvPr>
          <p:cNvCxnSpPr>
            <a:cxnSpLocks/>
          </p:cNvCxnSpPr>
          <p:nvPr userDrawn="1"/>
        </p:nvCxnSpPr>
        <p:spPr>
          <a:xfrm>
            <a:off x="950291" y="5491149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8F2E112-00F4-C7DA-1BDC-E8D09DF17058}"/>
              </a:ext>
            </a:extLst>
          </p:cNvPr>
          <p:cNvCxnSpPr>
            <a:cxnSpLocks/>
          </p:cNvCxnSpPr>
          <p:nvPr userDrawn="1"/>
        </p:nvCxnSpPr>
        <p:spPr>
          <a:xfrm>
            <a:off x="4731343" y="5491149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8D90978-8A19-D4C4-5BD0-355598C27CBE}"/>
              </a:ext>
            </a:extLst>
          </p:cNvPr>
          <p:cNvCxnSpPr>
            <a:cxnSpLocks/>
          </p:cNvCxnSpPr>
          <p:nvPr userDrawn="1"/>
        </p:nvCxnSpPr>
        <p:spPr>
          <a:xfrm>
            <a:off x="8570376" y="5491149"/>
            <a:ext cx="3052650" cy="0"/>
          </a:xfrm>
          <a:prstGeom prst="line">
            <a:avLst/>
          </a:prstGeom>
          <a:ln w="38100">
            <a:solidFill>
              <a:srgbClr val="153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>
            <a:extLst>
              <a:ext uri="{FF2B5EF4-FFF2-40B4-BE49-F238E27FC236}">
                <a16:creationId xmlns:a16="http://schemas.microsoft.com/office/drawing/2014/main" id="{6D72C8EA-BB87-973E-6BF9-9834E08B2BA6}"/>
              </a:ext>
            </a:extLst>
          </p:cNvPr>
          <p:cNvSpPr/>
          <p:nvPr userDrawn="1"/>
        </p:nvSpPr>
        <p:spPr>
          <a:xfrm>
            <a:off x="359700" y="4863827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A80340F8-1ACF-A368-7173-3EEEE90910AD}"/>
              </a:ext>
            </a:extLst>
          </p:cNvPr>
          <p:cNvSpPr/>
          <p:nvPr userDrawn="1"/>
        </p:nvSpPr>
        <p:spPr>
          <a:xfrm>
            <a:off x="4149819" y="4863827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9E3C34B6-DC77-E561-DF31-09808CCF4AFD}"/>
              </a:ext>
            </a:extLst>
          </p:cNvPr>
          <p:cNvSpPr/>
          <p:nvPr userDrawn="1"/>
        </p:nvSpPr>
        <p:spPr>
          <a:xfrm>
            <a:off x="7915618" y="4863827"/>
            <a:ext cx="400110" cy="400110"/>
          </a:xfrm>
          <a:prstGeom prst="ellipse">
            <a:avLst/>
          </a:prstGeom>
          <a:solidFill>
            <a:srgbClr val="F7E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rgbClr val="15315A"/>
                </a:solidFill>
                <a:latin typeface="+mj-lt"/>
              </a:rPr>
              <a:t>&gt;</a:t>
            </a:r>
          </a:p>
        </p:txBody>
      </p: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D379D192-8C54-7B60-3EB3-AFFA14E19AF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50913" y="4863824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36" name="Text Placeholder 2">
            <a:extLst>
              <a:ext uri="{FF2B5EF4-FFF2-40B4-BE49-F238E27FC236}">
                <a16:creationId xmlns:a16="http://schemas.microsoft.com/office/drawing/2014/main" id="{E28D47B4-BEC1-2F8B-69FF-1C50626D7E9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714530" y="4863824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BF2A29D7-5DA2-743B-5DBB-29D2161B4F5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544409" y="4863824"/>
            <a:ext cx="3052762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2000" b="1" kern="1200" dirty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  <a:ea typeface="+mj-ea"/>
                <a:cs typeface="+mj-cs"/>
              </a:defRPr>
            </a:lvl1pPr>
          </a:lstStyle>
          <a:p>
            <a:pPr lvl="0"/>
            <a:r>
              <a:rPr lang="en-GB"/>
              <a:t>CLICK TO EDIT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156C9BDC-B406-3291-6450-49FA6969D01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50913" y="5713137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FE13119E-F285-7194-E989-5369F697ED6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727782" y="5713137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  <p:sp>
        <p:nvSpPr>
          <p:cNvPr id="40" name="Text Placeholder 10">
            <a:extLst>
              <a:ext uri="{FF2B5EF4-FFF2-40B4-BE49-F238E27FC236}">
                <a16:creationId xmlns:a16="http://schemas.microsoft.com/office/drawing/2014/main" id="{B1D46BA4-BB87-8CC7-74E3-ABC769648A1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557662" y="5713137"/>
            <a:ext cx="3106737" cy="64611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en-GB" sz="1800" kern="1200" dirty="0">
                <a:solidFill>
                  <a:srgbClr val="15315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This is a quick preview of the topic </a:t>
            </a:r>
          </a:p>
        </p:txBody>
      </p:sp>
    </p:spTree>
    <p:extLst>
      <p:ext uri="{BB962C8B-B14F-4D97-AF65-F5344CB8AC3E}">
        <p14:creationId xmlns:p14="http://schemas.microsoft.com/office/powerpoint/2010/main" val="3557409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636C0E8-727D-795E-138B-94A81A48A6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45" b="21356"/>
          <a:stretch/>
        </p:blipFill>
        <p:spPr>
          <a:xfrm>
            <a:off x="0" y="2410689"/>
            <a:ext cx="12192000" cy="236150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CF60843-D5D0-CDFD-E704-A4B8C37591CF}"/>
              </a:ext>
            </a:extLst>
          </p:cNvPr>
          <p:cNvSpPr/>
          <p:nvPr userDrawn="1"/>
        </p:nvSpPr>
        <p:spPr>
          <a:xfrm>
            <a:off x="0" y="2410689"/>
            <a:ext cx="12192000" cy="2361507"/>
          </a:xfrm>
          <a:prstGeom prst="rect">
            <a:avLst/>
          </a:prstGeom>
          <a:gradFill flip="none" rotWithShape="1">
            <a:gsLst>
              <a:gs pos="19000">
                <a:srgbClr val="7F543E">
                  <a:alpha val="73593"/>
                </a:srgbClr>
              </a:gs>
              <a:gs pos="45000">
                <a:srgbClr val="EE7820">
                  <a:alpha val="74000"/>
                </a:srgbClr>
              </a:gs>
              <a:gs pos="6000">
                <a:srgbClr val="16315B">
                  <a:alpha val="74115"/>
                </a:srgbClr>
              </a:gs>
              <a:gs pos="99000">
                <a:srgbClr val="F8B33D">
                  <a:alpha val="73992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BE5242CA-A85D-A5BB-7E92-780FB72BC4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0" t="45089" r="1" b="11725"/>
          <a:stretch/>
        </p:blipFill>
        <p:spPr>
          <a:xfrm>
            <a:off x="-318359" y="2904972"/>
            <a:ext cx="10933844" cy="2896445"/>
          </a:xfrm>
          <a:prstGeom prst="rect">
            <a:avLst/>
          </a:prstGeom>
          <a:effectLst/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287448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AGENDA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0317280" y="709913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5E13B21-E7D5-6AB7-258D-13219061A3C6}"/>
              </a:ext>
            </a:extLst>
          </p:cNvPr>
          <p:cNvSpPr/>
          <p:nvPr userDrawn="1"/>
        </p:nvSpPr>
        <p:spPr>
          <a:xfrm>
            <a:off x="1316343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1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C3C606B4-31CB-74BA-6719-24C76323D2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7524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A589DB2-5967-5CD9-92EB-252E51276CB1}"/>
              </a:ext>
            </a:extLst>
          </p:cNvPr>
          <p:cNvSpPr/>
          <p:nvPr userDrawn="1"/>
        </p:nvSpPr>
        <p:spPr>
          <a:xfrm>
            <a:off x="3382897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2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4" name="Text Placeholder 68">
            <a:extLst>
              <a:ext uri="{FF2B5EF4-FFF2-40B4-BE49-F238E27FC236}">
                <a16:creationId xmlns:a16="http://schemas.microsoft.com/office/drawing/2014/main" id="{D9BC084B-BCCF-A9CE-8D12-873C5ABFF1C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884078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E28B2F1-7E81-DDFD-8758-3CCC82C617E1}"/>
              </a:ext>
            </a:extLst>
          </p:cNvPr>
          <p:cNvSpPr/>
          <p:nvPr userDrawn="1"/>
        </p:nvSpPr>
        <p:spPr>
          <a:xfrm>
            <a:off x="5458276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3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12" name="Text Placeholder 68">
            <a:extLst>
              <a:ext uri="{FF2B5EF4-FFF2-40B4-BE49-F238E27FC236}">
                <a16:creationId xmlns:a16="http://schemas.microsoft.com/office/drawing/2014/main" id="{CC842440-1BD3-0E42-6D7F-161AD339881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959457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82F6B7A-A9BC-F047-9AC2-D060F537062C}"/>
              </a:ext>
            </a:extLst>
          </p:cNvPr>
          <p:cNvSpPr/>
          <p:nvPr userDrawn="1"/>
        </p:nvSpPr>
        <p:spPr>
          <a:xfrm>
            <a:off x="7536791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4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16" name="Text Placeholder 68">
            <a:extLst>
              <a:ext uri="{FF2B5EF4-FFF2-40B4-BE49-F238E27FC236}">
                <a16:creationId xmlns:a16="http://schemas.microsoft.com/office/drawing/2014/main" id="{266CDEC9-3372-3B79-53E1-A1CDFB151DF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037972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DB2F478-58CA-8D56-D6AB-463346C20E7E}"/>
              </a:ext>
            </a:extLst>
          </p:cNvPr>
          <p:cNvSpPr/>
          <p:nvPr userDrawn="1"/>
        </p:nvSpPr>
        <p:spPr>
          <a:xfrm>
            <a:off x="1316343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6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27" name="Text Placeholder 68">
            <a:extLst>
              <a:ext uri="{FF2B5EF4-FFF2-40B4-BE49-F238E27FC236}">
                <a16:creationId xmlns:a16="http://schemas.microsoft.com/office/drawing/2014/main" id="{F1C90DAB-2C33-77AF-488F-48FAC2F6BD4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17524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BC81AA1-A4D5-6F50-88C9-65B32BDBDB2E}"/>
              </a:ext>
            </a:extLst>
          </p:cNvPr>
          <p:cNvSpPr/>
          <p:nvPr userDrawn="1"/>
        </p:nvSpPr>
        <p:spPr>
          <a:xfrm>
            <a:off x="3382897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7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29" name="Text Placeholder 68">
            <a:extLst>
              <a:ext uri="{FF2B5EF4-FFF2-40B4-BE49-F238E27FC236}">
                <a16:creationId xmlns:a16="http://schemas.microsoft.com/office/drawing/2014/main" id="{2C8EC35A-87D5-2547-C317-910C2AC1240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884078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7263D63-2DF6-AB60-34FC-FF95239D7886}"/>
              </a:ext>
            </a:extLst>
          </p:cNvPr>
          <p:cNvSpPr/>
          <p:nvPr userDrawn="1"/>
        </p:nvSpPr>
        <p:spPr>
          <a:xfrm>
            <a:off x="5458276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8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1" name="Text Placeholder 68">
            <a:extLst>
              <a:ext uri="{FF2B5EF4-FFF2-40B4-BE49-F238E27FC236}">
                <a16:creationId xmlns:a16="http://schemas.microsoft.com/office/drawing/2014/main" id="{152EF4F0-0ED0-F96F-FFF0-3DE1F7A103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959457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566918A-2ABC-86D0-8204-3CD5A97864CA}"/>
              </a:ext>
            </a:extLst>
          </p:cNvPr>
          <p:cNvSpPr/>
          <p:nvPr userDrawn="1"/>
        </p:nvSpPr>
        <p:spPr>
          <a:xfrm>
            <a:off x="7536791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9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3" name="Text Placeholder 68">
            <a:extLst>
              <a:ext uri="{FF2B5EF4-FFF2-40B4-BE49-F238E27FC236}">
                <a16:creationId xmlns:a16="http://schemas.microsoft.com/office/drawing/2014/main" id="{A5AAAD25-5063-CE43-C099-FAA31132854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037972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81903BE-898F-690A-B430-C423C1CFB184}"/>
              </a:ext>
            </a:extLst>
          </p:cNvPr>
          <p:cNvSpPr/>
          <p:nvPr userDrawn="1"/>
        </p:nvSpPr>
        <p:spPr>
          <a:xfrm>
            <a:off x="9587533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5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6" name="Text Placeholder 68">
            <a:extLst>
              <a:ext uri="{FF2B5EF4-FFF2-40B4-BE49-F238E27FC236}">
                <a16:creationId xmlns:a16="http://schemas.microsoft.com/office/drawing/2014/main" id="{86F3E076-C774-E13F-3C3A-63567970B58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088714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DA9061F-028E-D5B6-A707-779354A23D80}"/>
              </a:ext>
            </a:extLst>
          </p:cNvPr>
          <p:cNvSpPr/>
          <p:nvPr userDrawn="1"/>
        </p:nvSpPr>
        <p:spPr>
          <a:xfrm>
            <a:off x="9587533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10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8" name="Text Placeholder 68">
            <a:extLst>
              <a:ext uri="{FF2B5EF4-FFF2-40B4-BE49-F238E27FC236}">
                <a16:creationId xmlns:a16="http://schemas.microsoft.com/office/drawing/2014/main" id="{7D45332A-DECF-82B0-24DB-65FCDE05E96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088714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679235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636C0E8-727D-795E-138B-94A81A48A6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45" b="21356"/>
          <a:stretch/>
        </p:blipFill>
        <p:spPr>
          <a:xfrm>
            <a:off x="0" y="2410689"/>
            <a:ext cx="12192000" cy="236150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CF60843-D5D0-CDFD-E704-A4B8C37591CF}"/>
              </a:ext>
            </a:extLst>
          </p:cNvPr>
          <p:cNvSpPr/>
          <p:nvPr userDrawn="1"/>
        </p:nvSpPr>
        <p:spPr>
          <a:xfrm>
            <a:off x="0" y="2410689"/>
            <a:ext cx="12192000" cy="2361507"/>
          </a:xfrm>
          <a:prstGeom prst="rect">
            <a:avLst/>
          </a:prstGeom>
          <a:gradFill flip="none" rotWithShape="1">
            <a:gsLst>
              <a:gs pos="19000">
                <a:srgbClr val="7F543E">
                  <a:alpha val="73593"/>
                </a:srgbClr>
              </a:gs>
              <a:gs pos="45000">
                <a:srgbClr val="EE7820">
                  <a:alpha val="74000"/>
                </a:srgbClr>
              </a:gs>
              <a:gs pos="6000">
                <a:srgbClr val="16315B">
                  <a:alpha val="74115"/>
                </a:srgbClr>
              </a:gs>
              <a:gs pos="99000">
                <a:srgbClr val="F8B33D">
                  <a:alpha val="73992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BE5242CA-A85D-A5BB-7E92-780FB72BC4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0" t="45089" r="1" b="11725"/>
          <a:stretch/>
        </p:blipFill>
        <p:spPr>
          <a:xfrm>
            <a:off x="-318359" y="2904972"/>
            <a:ext cx="10933844" cy="2896445"/>
          </a:xfrm>
          <a:prstGeom prst="rect">
            <a:avLst/>
          </a:prstGeom>
          <a:effectLst/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287448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AGENDA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0317280" y="709913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5E13B21-E7D5-6AB7-258D-13219061A3C6}"/>
              </a:ext>
            </a:extLst>
          </p:cNvPr>
          <p:cNvSpPr/>
          <p:nvPr userDrawn="1"/>
        </p:nvSpPr>
        <p:spPr>
          <a:xfrm>
            <a:off x="1316343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1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C3C606B4-31CB-74BA-6719-24C76323D2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17524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A589DB2-5967-5CD9-92EB-252E51276CB1}"/>
              </a:ext>
            </a:extLst>
          </p:cNvPr>
          <p:cNvSpPr/>
          <p:nvPr userDrawn="1"/>
        </p:nvSpPr>
        <p:spPr>
          <a:xfrm>
            <a:off x="3382897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2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4" name="Text Placeholder 68">
            <a:extLst>
              <a:ext uri="{FF2B5EF4-FFF2-40B4-BE49-F238E27FC236}">
                <a16:creationId xmlns:a16="http://schemas.microsoft.com/office/drawing/2014/main" id="{D9BC084B-BCCF-A9CE-8D12-873C5ABFF1C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884078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E28B2F1-7E81-DDFD-8758-3CCC82C617E1}"/>
              </a:ext>
            </a:extLst>
          </p:cNvPr>
          <p:cNvSpPr/>
          <p:nvPr userDrawn="1"/>
        </p:nvSpPr>
        <p:spPr>
          <a:xfrm>
            <a:off x="5458276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3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12" name="Text Placeholder 68">
            <a:extLst>
              <a:ext uri="{FF2B5EF4-FFF2-40B4-BE49-F238E27FC236}">
                <a16:creationId xmlns:a16="http://schemas.microsoft.com/office/drawing/2014/main" id="{CC842440-1BD3-0E42-6D7F-161AD339881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959457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82F6B7A-A9BC-F047-9AC2-D060F537062C}"/>
              </a:ext>
            </a:extLst>
          </p:cNvPr>
          <p:cNvSpPr/>
          <p:nvPr userDrawn="1"/>
        </p:nvSpPr>
        <p:spPr>
          <a:xfrm>
            <a:off x="7536791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4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16" name="Text Placeholder 68">
            <a:extLst>
              <a:ext uri="{FF2B5EF4-FFF2-40B4-BE49-F238E27FC236}">
                <a16:creationId xmlns:a16="http://schemas.microsoft.com/office/drawing/2014/main" id="{266CDEC9-3372-3B79-53E1-A1CDFB151DF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037972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DB2F478-58CA-8D56-D6AB-463346C20E7E}"/>
              </a:ext>
            </a:extLst>
          </p:cNvPr>
          <p:cNvSpPr/>
          <p:nvPr userDrawn="1"/>
        </p:nvSpPr>
        <p:spPr>
          <a:xfrm>
            <a:off x="1316343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6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27" name="Text Placeholder 68">
            <a:extLst>
              <a:ext uri="{FF2B5EF4-FFF2-40B4-BE49-F238E27FC236}">
                <a16:creationId xmlns:a16="http://schemas.microsoft.com/office/drawing/2014/main" id="{F1C90DAB-2C33-77AF-488F-48FAC2F6BD4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17524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BC81AA1-A4D5-6F50-88C9-65B32BDBDB2E}"/>
              </a:ext>
            </a:extLst>
          </p:cNvPr>
          <p:cNvSpPr/>
          <p:nvPr userDrawn="1"/>
        </p:nvSpPr>
        <p:spPr>
          <a:xfrm>
            <a:off x="3382897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7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29" name="Text Placeholder 68">
            <a:extLst>
              <a:ext uri="{FF2B5EF4-FFF2-40B4-BE49-F238E27FC236}">
                <a16:creationId xmlns:a16="http://schemas.microsoft.com/office/drawing/2014/main" id="{2C8EC35A-87D5-2547-C317-910C2AC1240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884078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7263D63-2DF6-AB60-34FC-FF95239D7886}"/>
              </a:ext>
            </a:extLst>
          </p:cNvPr>
          <p:cNvSpPr/>
          <p:nvPr userDrawn="1"/>
        </p:nvSpPr>
        <p:spPr>
          <a:xfrm>
            <a:off x="5458276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8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1" name="Text Placeholder 68">
            <a:extLst>
              <a:ext uri="{FF2B5EF4-FFF2-40B4-BE49-F238E27FC236}">
                <a16:creationId xmlns:a16="http://schemas.microsoft.com/office/drawing/2014/main" id="{152EF4F0-0ED0-F96F-FFF0-3DE1F7A103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959457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566918A-2ABC-86D0-8204-3CD5A97864CA}"/>
              </a:ext>
            </a:extLst>
          </p:cNvPr>
          <p:cNvSpPr/>
          <p:nvPr userDrawn="1"/>
        </p:nvSpPr>
        <p:spPr>
          <a:xfrm>
            <a:off x="7536791" y="4251407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9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3" name="Text Placeholder 68">
            <a:extLst>
              <a:ext uri="{FF2B5EF4-FFF2-40B4-BE49-F238E27FC236}">
                <a16:creationId xmlns:a16="http://schemas.microsoft.com/office/drawing/2014/main" id="{A5AAAD25-5063-CE43-C099-FAA31132854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037972" y="5625555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81903BE-898F-690A-B430-C423C1CFB184}"/>
              </a:ext>
            </a:extLst>
          </p:cNvPr>
          <p:cNvSpPr/>
          <p:nvPr userDrawn="1"/>
        </p:nvSpPr>
        <p:spPr>
          <a:xfrm>
            <a:off x="9587533" y="1908533"/>
            <a:ext cx="1024527" cy="1014153"/>
          </a:xfrm>
          <a:prstGeom prst="rect">
            <a:avLst/>
          </a:prstGeom>
          <a:solidFill>
            <a:srgbClr val="F7E8C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000">
                <a:solidFill>
                  <a:srgbClr val="ED8017"/>
                </a:solidFill>
                <a:latin typeface="+mj-lt"/>
              </a:rPr>
              <a:t>5</a:t>
            </a:r>
            <a:endParaRPr lang="en-GB" sz="4800">
              <a:solidFill>
                <a:srgbClr val="ED8017"/>
              </a:solidFill>
              <a:latin typeface="+mj-lt"/>
            </a:endParaRPr>
          </a:p>
        </p:txBody>
      </p:sp>
      <p:sp>
        <p:nvSpPr>
          <p:cNvPr id="36" name="Text Placeholder 68">
            <a:extLst>
              <a:ext uri="{FF2B5EF4-FFF2-40B4-BE49-F238E27FC236}">
                <a16:creationId xmlns:a16="http://schemas.microsoft.com/office/drawing/2014/main" id="{86F3E076-C774-E13F-3C3A-63567970B58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088714" y="3282681"/>
            <a:ext cx="2022164" cy="48922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rgbClr val="15315A"/>
                </a:solidFill>
                <a:latin typeface="+mj-lt"/>
              </a:defRPr>
            </a:lvl1pPr>
          </a:lstStyle>
          <a:p>
            <a:pPr lvl="0"/>
            <a:r>
              <a:rPr lang="en-GB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794620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386F30-C6CA-43BA-BFD1-D3C0909EB5A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76643" y="5737952"/>
            <a:ext cx="5020364" cy="479968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800"/>
            </a:lvl1pPr>
          </a:lstStyle>
          <a:p>
            <a:pPr algn="r"/>
            <a:r>
              <a:rPr lang="en-US" sz="1800">
                <a:solidFill>
                  <a:srgbClr val="F5981F"/>
                </a:solidFill>
              </a:rPr>
              <a:t>Email: </a:t>
            </a:r>
            <a:r>
              <a:rPr lang="en-US" sz="1800" err="1">
                <a:solidFill>
                  <a:srgbClr val="16315B"/>
                </a:solidFill>
              </a:rPr>
              <a:t>email.address@electralink.co.uk</a:t>
            </a:r>
            <a:endParaRPr lang="en-GB" sz="1800">
              <a:solidFill>
                <a:srgbClr val="16315B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94A25AC-DE4E-1B60-D7B0-88AE4F34D2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47" r="10843"/>
          <a:stretch/>
        </p:blipFill>
        <p:spPr>
          <a:xfrm>
            <a:off x="0" y="0"/>
            <a:ext cx="6476642" cy="687035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DA86DBA-6FE1-264A-77E1-F681185295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1"/>
          <a:stretch/>
        </p:blipFill>
        <p:spPr>
          <a:xfrm>
            <a:off x="0" y="0"/>
            <a:ext cx="6476643" cy="6870357"/>
          </a:xfrm>
          <a:prstGeom prst="rect">
            <a:avLst/>
          </a:prstGeom>
          <a:ln>
            <a:noFill/>
          </a:ln>
          <a:effectLst/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114CE82-3B77-D3FD-9533-D8E4F7BC65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41734" y="2890236"/>
            <a:ext cx="4474861" cy="1237452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defRPr sz="32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Section</a:t>
            </a:r>
            <a:br>
              <a:rPr lang="en-GB"/>
            </a:br>
            <a:r>
              <a:rPr lang="en-GB"/>
              <a:t>Header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BA5CAC-E79E-77A7-CF70-AFAEF978E72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042150" y="4425950"/>
            <a:ext cx="4454525" cy="402424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>
                <a:solidFill>
                  <a:srgbClr val="ED8017"/>
                </a:solidFill>
              </a:defRPr>
            </a:lvl1pPr>
          </a:lstStyle>
          <a:p>
            <a:pPr lvl="0"/>
            <a:r>
              <a:rPr lang="en-GB"/>
              <a:t>By Person Name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8BCC5310-E988-9CA5-B39D-A989347DE6B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42150" y="4938698"/>
            <a:ext cx="4454525" cy="402424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200">
                <a:solidFill>
                  <a:srgbClr val="15315A"/>
                </a:solidFill>
              </a:defRPr>
            </a:lvl1pPr>
          </a:lstStyle>
          <a:p>
            <a:pPr lvl="0"/>
            <a:r>
              <a:rPr lang="en-GB"/>
              <a:t>Job Title - ElectraLink</a:t>
            </a:r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7935D28-1AE7-463C-B37E-CEADA7D976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6DB72590-74B2-3718-5BE1-92653EC161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349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colou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sunset&#10;&#10;Description automatically generated">
            <a:extLst>
              <a:ext uri="{FF2B5EF4-FFF2-40B4-BE49-F238E27FC236}">
                <a16:creationId xmlns:a16="http://schemas.microsoft.com/office/drawing/2014/main" id="{A298BACB-9CEB-335D-FFFC-29478775E0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2" r="21789"/>
          <a:stretch/>
        </p:blipFill>
        <p:spPr>
          <a:xfrm>
            <a:off x="0" y="0"/>
            <a:ext cx="12255132" cy="6858000"/>
          </a:xfrm>
          <a:prstGeom prst="rect">
            <a:avLst/>
          </a:prstGeom>
          <a:ln>
            <a:noFill/>
          </a:ln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chemeClr val="bg1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chemeClr val="bg1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chemeClr val="bg1"/>
              </a:solidFill>
            </a:endParaRPr>
          </a:p>
        </p:txBody>
      </p:sp>
      <p:pic>
        <p:nvPicPr>
          <p:cNvPr id="9" name="Picture 8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086E379E-807A-DAD5-30B0-E7F8DB6C6F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8"/>
          <a:stretch/>
        </p:blipFill>
        <p:spPr>
          <a:xfrm rot="9538241">
            <a:off x="-939287" y="1407892"/>
            <a:ext cx="13510787" cy="670701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5169427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F1FD5A17-9BDC-44AE-9477-9818760408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3502" y="1304278"/>
            <a:ext cx="11155363" cy="4627289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15315A"/>
                </a:solidFill>
              </a:defRPr>
            </a:lvl1pPr>
            <a:lvl2pPr>
              <a:defRPr sz="1600">
                <a:solidFill>
                  <a:srgbClr val="15315A"/>
                </a:solidFill>
              </a:defRPr>
            </a:lvl2pPr>
            <a:lvl3pPr>
              <a:defRPr sz="1400">
                <a:solidFill>
                  <a:srgbClr val="15315A"/>
                </a:solidFill>
              </a:defRPr>
            </a:lvl3pPr>
            <a:lvl4pPr>
              <a:defRPr sz="1400">
                <a:solidFill>
                  <a:srgbClr val="15315A"/>
                </a:solidFill>
              </a:defRPr>
            </a:lvl4pPr>
            <a:lvl5pPr>
              <a:defRPr sz="1000">
                <a:solidFill>
                  <a:srgbClr val="15315A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943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0A5BE55-9332-357F-354B-D4BD255F92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45" b="25291"/>
          <a:stretch/>
        </p:blipFill>
        <p:spPr>
          <a:xfrm>
            <a:off x="0" y="3113717"/>
            <a:ext cx="10668580" cy="287342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45D6AAB-3546-071D-50F1-0CC4480A0B08}"/>
              </a:ext>
            </a:extLst>
          </p:cNvPr>
          <p:cNvSpPr/>
          <p:nvPr userDrawn="1"/>
        </p:nvSpPr>
        <p:spPr>
          <a:xfrm>
            <a:off x="0" y="3113717"/>
            <a:ext cx="10668580" cy="2873426"/>
          </a:xfrm>
          <a:prstGeom prst="rect">
            <a:avLst/>
          </a:prstGeom>
          <a:gradFill flip="none" rotWithShape="1">
            <a:gsLst>
              <a:gs pos="19000">
                <a:srgbClr val="7F543E">
                  <a:alpha val="73593"/>
                </a:srgbClr>
              </a:gs>
              <a:gs pos="45000">
                <a:srgbClr val="EE7820">
                  <a:alpha val="74000"/>
                </a:srgbClr>
              </a:gs>
              <a:gs pos="6000">
                <a:srgbClr val="16315B">
                  <a:alpha val="74115"/>
                </a:srgbClr>
              </a:gs>
              <a:gs pos="99000">
                <a:srgbClr val="F8B33D">
                  <a:alpha val="73992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026F89AA-5CD0-922E-A6D7-2E60C79DAA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89"/>
          <a:stretch/>
        </p:blipFill>
        <p:spPr>
          <a:xfrm rot="20896119">
            <a:off x="-438793" y="888823"/>
            <a:ext cx="11664343" cy="670701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314935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imple text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14A62C0A-1C1E-D04E-8DAE-F1CCE4C8BF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5" r="9855"/>
          <a:stretch/>
        </p:blipFill>
        <p:spPr>
          <a:xfrm>
            <a:off x="9972772" y="-35851"/>
            <a:ext cx="2418080" cy="2146300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00B79D4-16F1-4BC7-B2B7-319740541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75161"/>
          <a:stretch/>
        </p:blipFill>
        <p:spPr>
          <a:xfrm>
            <a:off x="11309570" y="411352"/>
            <a:ext cx="368591" cy="63914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6BD2644-BCD1-274B-A0E9-AAAC5D3ADB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50" y="312268"/>
            <a:ext cx="8278276" cy="4397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 b="1" i="0">
                <a:gradFill>
                  <a:gsLst>
                    <a:gs pos="1000">
                      <a:srgbClr val="16315B"/>
                    </a:gs>
                    <a:gs pos="73000">
                      <a:srgbClr val="F27A20"/>
                    </a:gs>
                    <a:gs pos="100000">
                      <a:srgbClr val="F5981F">
                        <a:lumMod val="93922"/>
                      </a:srgbClr>
                    </a:gs>
                  </a:gsLst>
                  <a:lin ang="3600000" scaled="0"/>
                </a:gradFill>
                <a:latin typeface="Montserrat" pitchFamily="2" charset="77"/>
              </a:defRPr>
            </a:lvl1pPr>
          </a:lstStyle>
          <a:p>
            <a:r>
              <a:rPr lang="en-GB"/>
              <a:t>Heading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F657B-5364-9B4F-869E-B0347EEE85A6}"/>
              </a:ext>
            </a:extLst>
          </p:cNvPr>
          <p:cNvSpPr txBox="1"/>
          <p:nvPr userDrawn="1"/>
        </p:nvSpPr>
        <p:spPr>
          <a:xfrm>
            <a:off x="11212158" y="6354512"/>
            <a:ext cx="573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kern="120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t>| </a:t>
            </a:r>
            <a:fld id="{638BE22F-B459-4E34-8929-1FA9739FF5FF}" type="slidenum">
              <a:rPr lang="en-GB" sz="1400" kern="1200" smtClean="0">
                <a:solidFill>
                  <a:srgbClr val="15315A"/>
                </a:solidFill>
                <a:latin typeface="Montserrat" panose="00000500000000000000" pitchFamily="2" charset="0"/>
                <a:ea typeface="+mn-ea"/>
                <a:cs typeface="+mn-cs"/>
              </a:rPr>
              <a:pPr/>
              <a:t>‹#›</a:t>
            </a:fld>
            <a:endParaRPr lang="en-GB" sz="1400">
              <a:solidFill>
                <a:srgbClr val="15315A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45D6AAB-3546-071D-50F1-0CC4480A0B08}"/>
              </a:ext>
            </a:extLst>
          </p:cNvPr>
          <p:cNvSpPr/>
          <p:nvPr userDrawn="1"/>
        </p:nvSpPr>
        <p:spPr>
          <a:xfrm>
            <a:off x="1572126" y="3087152"/>
            <a:ext cx="10619874" cy="2873426"/>
          </a:xfrm>
          <a:prstGeom prst="rect">
            <a:avLst/>
          </a:prstGeom>
          <a:gradFill flip="none" rotWithShape="1">
            <a:gsLst>
              <a:gs pos="19000">
                <a:srgbClr val="7F543E"/>
              </a:gs>
              <a:gs pos="45000">
                <a:srgbClr val="EE7820"/>
              </a:gs>
              <a:gs pos="6000">
                <a:srgbClr val="16315B"/>
              </a:gs>
              <a:gs pos="100000">
                <a:srgbClr val="F8B33D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sunset&#10;&#10;Description automatically generated">
            <a:extLst>
              <a:ext uri="{FF2B5EF4-FFF2-40B4-BE49-F238E27FC236}">
                <a16:creationId xmlns:a16="http://schemas.microsoft.com/office/drawing/2014/main" id="{EC822021-CEDF-8FE2-DE0B-7E17B9D32B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7" t="23177" r="27877" b="34924"/>
          <a:stretch/>
        </p:blipFill>
        <p:spPr>
          <a:xfrm>
            <a:off x="1572126" y="3087152"/>
            <a:ext cx="10619874" cy="2873426"/>
          </a:xfrm>
          <a:prstGeom prst="rect">
            <a:avLst/>
          </a:prstGeom>
        </p:spPr>
      </p:pic>
      <p:pic>
        <p:nvPicPr>
          <p:cNvPr id="5" name="Picture 4" descr="A picture containing light, night&#10;&#10;Description automatically generated">
            <a:extLst>
              <a:ext uri="{FF2B5EF4-FFF2-40B4-BE49-F238E27FC236}">
                <a16:creationId xmlns:a16="http://schemas.microsoft.com/office/drawing/2014/main" id="{7EE4367D-947E-6DE5-954B-24904EF48F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8"/>
          <a:stretch/>
        </p:blipFill>
        <p:spPr>
          <a:xfrm rot="21338720">
            <a:off x="1292942" y="1035400"/>
            <a:ext cx="13510787" cy="670701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24589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7248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30" r:id="rId2"/>
    <p:sldLayoutId id="2147483734" r:id="rId3"/>
    <p:sldLayoutId id="2147483735" r:id="rId4"/>
    <p:sldLayoutId id="2147483711" r:id="rId5"/>
    <p:sldLayoutId id="2147483724" r:id="rId6"/>
    <p:sldLayoutId id="2147483723" r:id="rId7"/>
    <p:sldLayoutId id="2147483725" r:id="rId8"/>
    <p:sldLayoutId id="2147483732" r:id="rId9"/>
    <p:sldLayoutId id="2147483726" r:id="rId10"/>
    <p:sldLayoutId id="2147483728" r:id="rId11"/>
    <p:sldLayoutId id="2147483731" r:id="rId12"/>
    <p:sldLayoutId id="2147483738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079C4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15D32CF-8A83-144B-9AAF-96AD33E2E01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7360" y="4787644"/>
            <a:ext cx="10885002" cy="508000"/>
          </a:xfrm>
        </p:spPr>
        <p:txBody>
          <a:bodyPr/>
          <a:lstStyle/>
          <a:p>
            <a:r>
              <a:rPr lang="en-GB" sz="2800" dirty="0"/>
              <a:t>DDDG Technical Subgroup - Centralised Tariff Dashboard</a:t>
            </a: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714F1EEB-455A-B240-9488-6D23493ABE8B}"/>
              </a:ext>
            </a:extLst>
          </p:cNvPr>
          <p:cNvSpPr txBox="1">
            <a:spLocks/>
          </p:cNvSpPr>
          <p:nvPr/>
        </p:nvSpPr>
        <p:spPr>
          <a:xfrm>
            <a:off x="467360" y="5415532"/>
            <a:ext cx="9808754" cy="5080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3000" kern="1200" dirty="0">
                <a:solidFill>
                  <a:srgbClr val="F27A20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gradFill flip="none" rotWithShape="1">
                  <a:gsLst>
                    <a:gs pos="0">
                      <a:srgbClr val="F37A1F"/>
                    </a:gs>
                    <a:gs pos="99000">
                      <a:srgbClr val="15315A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rPr>
              <a:t>Meeting 2 – Roadmap to MVP</a:t>
            </a:r>
          </a:p>
        </p:txBody>
      </p:sp>
    </p:spTree>
    <p:extLst>
      <p:ext uri="{BB962C8B-B14F-4D97-AF65-F5344CB8AC3E}">
        <p14:creationId xmlns:p14="http://schemas.microsoft.com/office/powerpoint/2010/main" val="9566171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262999-82FE-A538-97C0-74D52C41CC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ED30BEB-CB6A-6DC3-B366-19ED6D3B73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2974" y="3209125"/>
            <a:ext cx="9316528" cy="439749"/>
          </a:xfrm>
        </p:spPr>
        <p:txBody>
          <a:bodyPr/>
          <a:lstStyle/>
          <a:p>
            <a:pPr algn="ctr"/>
            <a:r>
              <a:rPr lang="en-GB" sz="2800" dirty="0"/>
              <a:t>MVP DEFINITION</a:t>
            </a:r>
          </a:p>
        </p:txBody>
      </p:sp>
    </p:spTree>
    <p:extLst>
      <p:ext uri="{BB962C8B-B14F-4D97-AF65-F5344CB8AC3E}">
        <p14:creationId xmlns:p14="http://schemas.microsoft.com/office/powerpoint/2010/main" val="35597555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E2CE23-FDC9-7E69-F90E-985C936900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F31F92E-1D09-6F54-549D-C934063E3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WE MEAN BY MVP?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4DC0784-8D25-22E3-CF93-CB52B96C7D1F}"/>
              </a:ext>
            </a:extLst>
          </p:cNvPr>
          <p:cNvSpPr txBox="1"/>
          <p:nvPr/>
        </p:nvSpPr>
        <p:spPr>
          <a:xfrm>
            <a:off x="933526" y="1834777"/>
            <a:ext cx="10034048" cy="1672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GB" b="1" dirty="0">
                <a:solidFill>
                  <a:schemeClr val="accent3">
                    <a:lumMod val="50000"/>
                  </a:schemeClr>
                </a:solidFill>
                <a:latin typeface="Montserrat" panose="00000500000000000000" pitchFamily="2" charset="0"/>
              </a:rPr>
              <a:t>Minimum Viable Product (MVP) </a:t>
            </a:r>
          </a:p>
          <a:p>
            <a:pPr>
              <a:lnSpc>
                <a:spcPct val="200000"/>
              </a:lnSpc>
            </a:pPr>
            <a:r>
              <a:rPr lang="en-GB" dirty="0">
                <a:solidFill>
                  <a:schemeClr val="accent3">
                    <a:lumMod val="50000"/>
                  </a:schemeClr>
                </a:solidFill>
              </a:rPr>
              <a:t>A simplified version of the tariff charges dashboard that only includes </a:t>
            </a:r>
            <a:r>
              <a:rPr lang="en-GB" b="1" dirty="0">
                <a:solidFill>
                  <a:schemeClr val="accent2">
                    <a:lumMod val="50000"/>
                  </a:schemeClr>
                </a:solidFill>
                <a:latin typeface="Montserrat" panose="00000500000000000000" pitchFamily="2" charset="0"/>
              </a:rPr>
              <a:t>essential features </a:t>
            </a:r>
            <a:r>
              <a:rPr lang="en-GB" dirty="0">
                <a:solidFill>
                  <a:schemeClr val="accent3">
                    <a:lumMod val="50000"/>
                  </a:schemeClr>
                </a:solidFill>
              </a:rPr>
              <a:t>needed to meet core user needs and tests the main idea.  </a:t>
            </a:r>
          </a:p>
        </p:txBody>
      </p:sp>
    </p:spTree>
    <p:extLst>
      <p:ext uri="{BB962C8B-B14F-4D97-AF65-F5344CB8AC3E}">
        <p14:creationId xmlns:p14="http://schemas.microsoft.com/office/powerpoint/2010/main" val="22906620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91DE71-55E0-12C8-D2F0-A83425FCDA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183417E-EDA0-06A9-ACF2-0273035278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2974" y="3209125"/>
            <a:ext cx="9316528" cy="439749"/>
          </a:xfrm>
        </p:spPr>
        <p:txBody>
          <a:bodyPr/>
          <a:lstStyle/>
          <a:p>
            <a:pPr algn="ctr"/>
            <a:r>
              <a:rPr lang="en-GB" sz="2800" dirty="0"/>
              <a:t>ROADMAP TO MVP</a:t>
            </a:r>
          </a:p>
        </p:txBody>
      </p:sp>
    </p:spTree>
    <p:extLst>
      <p:ext uri="{BB962C8B-B14F-4D97-AF65-F5344CB8AC3E}">
        <p14:creationId xmlns:p14="http://schemas.microsoft.com/office/powerpoint/2010/main" val="38629329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31D6DC-86E4-DF32-B6DD-6FEB5327F6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3BEED274-9D59-D7C9-BA95-6AECD7BFFC38}"/>
              </a:ext>
            </a:extLst>
          </p:cNvPr>
          <p:cNvSpPr/>
          <p:nvPr/>
        </p:nvSpPr>
        <p:spPr>
          <a:xfrm>
            <a:off x="0" y="2139696"/>
            <a:ext cx="3931920" cy="420819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780FEED-F517-A6C4-2705-BA76CB091A1F}"/>
              </a:ext>
            </a:extLst>
          </p:cNvPr>
          <p:cNvCxnSpPr>
            <a:cxnSpLocks/>
          </p:cNvCxnSpPr>
          <p:nvPr/>
        </p:nvCxnSpPr>
        <p:spPr>
          <a:xfrm>
            <a:off x="1719865" y="3958251"/>
            <a:ext cx="2880000" cy="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468F405-C58C-302F-BB35-247EE2FAE94B}"/>
              </a:ext>
            </a:extLst>
          </p:cNvPr>
          <p:cNvSpPr txBox="1">
            <a:spLocks/>
          </p:cNvSpPr>
          <p:nvPr/>
        </p:nvSpPr>
        <p:spPr>
          <a:xfrm>
            <a:off x="364501" y="510110"/>
            <a:ext cx="7156412" cy="80618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3000" kern="1200" dirty="0">
                <a:solidFill>
                  <a:srgbClr val="F27A20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3200" b="1" dirty="0">
                <a:gradFill flip="none" rotWithShape="1">
                  <a:gsLst>
                    <a:gs pos="0">
                      <a:srgbClr val="F37A1F"/>
                    </a:gs>
                    <a:gs pos="99000">
                      <a:srgbClr val="15315A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Montserrat" panose="00000500000000000000" pitchFamily="2" charset="0"/>
              </a:rPr>
              <a:t>ROADMAP TO MVP</a:t>
            </a:r>
            <a:endParaRPr lang="en-GB" sz="3200" dirty="0">
              <a:gradFill flip="none" rotWithShape="1">
                <a:gsLst>
                  <a:gs pos="0">
                    <a:srgbClr val="F37A1F"/>
                  </a:gs>
                  <a:gs pos="99000">
                    <a:srgbClr val="15315A"/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Montserrat" panose="00000500000000000000" pitchFamily="2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7E0677F-7323-6553-2ED6-A03DC966A336}"/>
              </a:ext>
            </a:extLst>
          </p:cNvPr>
          <p:cNvSpPr txBox="1"/>
          <p:nvPr/>
        </p:nvSpPr>
        <p:spPr>
          <a:xfrm>
            <a:off x="730369" y="3113484"/>
            <a:ext cx="24060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kern="300" spc="300" dirty="0">
                <a:solidFill>
                  <a:schemeClr val="tx2">
                    <a:lumMod val="1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DISCOVERY &amp; REQUIREMENTS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5AE9342A-5693-FD45-5C60-4DE767E19AC8}"/>
              </a:ext>
            </a:extLst>
          </p:cNvPr>
          <p:cNvSpPr txBox="1"/>
          <p:nvPr/>
        </p:nvSpPr>
        <p:spPr>
          <a:xfrm>
            <a:off x="4538018" y="3113484"/>
            <a:ext cx="2891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kern="300" spc="300" dirty="0">
                <a:solidFill>
                  <a:schemeClr val="tx2">
                    <a:lumMod val="1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DATA STANDARDISATION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E10A76-4F85-C9D8-77D1-7D5DEAB99586}"/>
              </a:ext>
            </a:extLst>
          </p:cNvPr>
          <p:cNvSpPr txBox="1"/>
          <p:nvPr/>
        </p:nvSpPr>
        <p:spPr>
          <a:xfrm>
            <a:off x="8681363" y="3113484"/>
            <a:ext cx="17966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kern="300" spc="300" dirty="0">
                <a:solidFill>
                  <a:schemeClr val="tx2">
                    <a:lumMod val="1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SECURITY CONCERNS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41324E-5D3E-B88B-2B8F-63C516A202BB}"/>
              </a:ext>
            </a:extLst>
          </p:cNvPr>
          <p:cNvSpPr txBox="1"/>
          <p:nvPr/>
        </p:nvSpPr>
        <p:spPr>
          <a:xfrm>
            <a:off x="819865" y="3788974"/>
            <a:ext cx="900000" cy="33855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kern="300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95DB9B3-2228-1E9C-7C73-38DA2630E2D4}"/>
              </a:ext>
            </a:extLst>
          </p:cNvPr>
          <p:cNvSpPr txBox="1"/>
          <p:nvPr/>
        </p:nvSpPr>
        <p:spPr>
          <a:xfrm>
            <a:off x="4599865" y="3800878"/>
            <a:ext cx="900000" cy="33855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kern="300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3574900-C736-48B6-3ABB-C50B54AA4515}"/>
              </a:ext>
            </a:extLst>
          </p:cNvPr>
          <p:cNvSpPr txBox="1"/>
          <p:nvPr/>
        </p:nvSpPr>
        <p:spPr>
          <a:xfrm>
            <a:off x="8791345" y="3797480"/>
            <a:ext cx="900000" cy="33855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kern="300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3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DB1F3AD-6D10-995D-7BB0-DBD8B4BA3E7E}"/>
              </a:ext>
            </a:extLst>
          </p:cNvPr>
          <p:cNvCxnSpPr>
            <a:cxnSpLocks/>
          </p:cNvCxnSpPr>
          <p:nvPr/>
        </p:nvCxnSpPr>
        <p:spPr>
          <a:xfrm>
            <a:off x="5490721" y="3966757"/>
            <a:ext cx="3312000" cy="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A5D0A1D-5EB7-0CA3-B329-860CE629CB57}"/>
              </a:ext>
            </a:extLst>
          </p:cNvPr>
          <p:cNvCxnSpPr>
            <a:cxnSpLocks/>
            <a:stCxn id="9" idx="3"/>
          </p:cNvCxnSpPr>
          <p:nvPr/>
        </p:nvCxnSpPr>
        <p:spPr>
          <a:xfrm>
            <a:off x="9691345" y="3966757"/>
            <a:ext cx="2486232" cy="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BC2FCB73-65B6-410E-A754-0FA0FCC4ADB9}"/>
              </a:ext>
            </a:extLst>
          </p:cNvPr>
          <p:cNvSpPr txBox="1"/>
          <p:nvPr/>
        </p:nvSpPr>
        <p:spPr>
          <a:xfrm>
            <a:off x="351985" y="4626864"/>
            <a:ext cx="1895071" cy="7022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1400" dirty="0">
                <a:solidFill>
                  <a:schemeClr val="accent3">
                    <a:lumMod val="50000"/>
                  </a:schemeClr>
                </a:solidFill>
              </a:rPr>
              <a:t>Pain points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1400" dirty="0">
                <a:solidFill>
                  <a:schemeClr val="accent3">
                    <a:lumMod val="50000"/>
                  </a:schemeClr>
                </a:solidFill>
              </a:rPr>
              <a:t>Define features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9D83466-7D87-6690-9B2E-0E7329393A1E}"/>
              </a:ext>
            </a:extLst>
          </p:cNvPr>
          <p:cNvSpPr txBox="1"/>
          <p:nvPr/>
        </p:nvSpPr>
        <p:spPr>
          <a:xfrm>
            <a:off x="4216849" y="4626864"/>
            <a:ext cx="3637534" cy="13485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 startAt="4"/>
            </a:pPr>
            <a:r>
              <a:rPr lang="en-GB" sz="1400" dirty="0">
                <a:solidFill>
                  <a:schemeClr val="accent3">
                    <a:lumMod val="50000"/>
                  </a:schemeClr>
                </a:solidFill>
              </a:rPr>
              <a:t>What can be standardised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 startAt="4"/>
            </a:pPr>
            <a:r>
              <a:rPr lang="en-GB" sz="1400" dirty="0">
                <a:solidFill>
                  <a:schemeClr val="accent3">
                    <a:lumMod val="50000"/>
                  </a:schemeClr>
                </a:solidFill>
              </a:rPr>
              <a:t>Dictionary / naming convention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 startAt="4"/>
            </a:pPr>
            <a:r>
              <a:rPr lang="en-GB" sz="1400" dirty="0">
                <a:solidFill>
                  <a:schemeClr val="accent3">
                    <a:lumMod val="50000"/>
                  </a:schemeClr>
                </a:solidFill>
              </a:rPr>
              <a:t>Agree approach on complex issues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 startAt="4"/>
            </a:pPr>
            <a:endParaRPr lang="en-GB" sz="1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CCF8E29-CA24-1F5C-37B2-A01DD2229CDB}"/>
              </a:ext>
            </a:extLst>
          </p:cNvPr>
          <p:cNvSpPr txBox="1"/>
          <p:nvPr/>
        </p:nvSpPr>
        <p:spPr>
          <a:xfrm>
            <a:off x="8370721" y="4617720"/>
            <a:ext cx="3579826" cy="16717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 startAt="7"/>
            </a:pPr>
            <a:r>
              <a:rPr lang="en-GB" sz="1400" dirty="0">
                <a:solidFill>
                  <a:schemeClr val="accent3">
                    <a:lumMod val="50000"/>
                  </a:schemeClr>
                </a:solidFill>
              </a:rPr>
              <a:t>Log the risks and mitigation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 startAt="7"/>
            </a:pPr>
            <a:r>
              <a:rPr lang="en-GB" sz="1400" dirty="0">
                <a:solidFill>
                  <a:schemeClr val="accent3">
                    <a:lumMod val="50000"/>
                  </a:schemeClr>
                </a:solidFill>
              </a:rPr>
              <a:t>Rules of engagement and process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 startAt="7"/>
            </a:pPr>
            <a:r>
              <a:rPr lang="en-GB" sz="1400" dirty="0">
                <a:solidFill>
                  <a:schemeClr val="accent3">
                    <a:lumMod val="50000"/>
                  </a:schemeClr>
                </a:solidFill>
              </a:rPr>
              <a:t>To API or not to API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 startAt="7"/>
            </a:pPr>
            <a:endParaRPr lang="en-GB" sz="1400" dirty="0">
              <a:solidFill>
                <a:schemeClr val="accent3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 startAt="7"/>
            </a:pPr>
            <a:endParaRPr lang="en-GB" sz="1400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FD4D0E1-DDAF-314E-FC88-E8AF7338BA71}"/>
              </a:ext>
            </a:extLst>
          </p:cNvPr>
          <p:cNvGrpSpPr>
            <a:grpSpLocks noChangeAspect="1"/>
          </p:cNvGrpSpPr>
          <p:nvPr/>
        </p:nvGrpSpPr>
        <p:grpSpPr>
          <a:xfrm>
            <a:off x="1020266" y="2452423"/>
            <a:ext cx="499197" cy="468000"/>
            <a:chOff x="8168415" y="12118985"/>
            <a:chExt cx="609403" cy="571318"/>
          </a:xfrm>
        </p:grpSpPr>
        <p:sp>
          <p:nvSpPr>
            <p:cNvPr id="17" name="Line 640">
              <a:extLst>
                <a:ext uri="{FF2B5EF4-FFF2-40B4-BE49-F238E27FC236}">
                  <a16:creationId xmlns:a16="http://schemas.microsoft.com/office/drawing/2014/main" id="{4546D36A-07C0-EFF7-559A-FC762C5F85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11205" y="12414900"/>
              <a:ext cx="49806" cy="49806"/>
            </a:xfrm>
            <a:prstGeom prst="line">
              <a:avLst/>
            </a:prstGeom>
            <a:noFill/>
            <a:ln w="34290" cap="flat">
              <a:solidFill>
                <a:schemeClr val="accent2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 Light" charset="0"/>
              </a:endParaRPr>
            </a:p>
          </p:txBody>
        </p:sp>
        <p:sp>
          <p:nvSpPr>
            <p:cNvPr id="18" name="Freeform 641">
              <a:extLst>
                <a:ext uri="{FF2B5EF4-FFF2-40B4-BE49-F238E27FC236}">
                  <a16:creationId xmlns:a16="http://schemas.microsoft.com/office/drawing/2014/main" id="{2C465B2C-99BD-EC30-2D4D-4AC37E07D3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28785" y="12435408"/>
              <a:ext cx="249033" cy="254895"/>
            </a:xfrm>
            <a:custGeom>
              <a:avLst/>
              <a:gdLst>
                <a:gd name="T0" fmla="*/ 0 w 374"/>
                <a:gd name="T1" fmla="*/ 90 h 382"/>
                <a:gd name="T2" fmla="*/ 90 w 374"/>
                <a:gd name="T3" fmla="*/ 0 h 382"/>
                <a:gd name="T4" fmla="*/ 373 w 374"/>
                <a:gd name="T5" fmla="*/ 291 h 382"/>
                <a:gd name="T6" fmla="*/ 284 w 374"/>
                <a:gd name="T7" fmla="*/ 381 h 382"/>
                <a:gd name="T8" fmla="*/ 0 w 374"/>
                <a:gd name="T9" fmla="*/ 9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382">
                  <a:moveTo>
                    <a:pt x="0" y="90"/>
                  </a:moveTo>
                  <a:lnTo>
                    <a:pt x="90" y="0"/>
                  </a:lnTo>
                  <a:lnTo>
                    <a:pt x="373" y="291"/>
                  </a:lnTo>
                  <a:lnTo>
                    <a:pt x="284" y="381"/>
                  </a:lnTo>
                  <a:lnTo>
                    <a:pt x="0" y="90"/>
                  </a:lnTo>
                </a:path>
              </a:pathLst>
            </a:custGeom>
            <a:noFill/>
            <a:ln w="34290" cap="flat">
              <a:solidFill>
                <a:schemeClr val="accent2">
                  <a:lumMod val="75000"/>
                </a:schemeClr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 Light" charset="0"/>
              </a:endParaRPr>
            </a:p>
          </p:txBody>
        </p:sp>
        <p:sp>
          <p:nvSpPr>
            <p:cNvPr id="19" name="Freeform 642">
              <a:extLst>
                <a:ext uri="{FF2B5EF4-FFF2-40B4-BE49-F238E27FC236}">
                  <a16:creationId xmlns:a16="http://schemas.microsoft.com/office/drawing/2014/main" id="{47E97E1F-7C87-61D7-FC18-F95355B269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06504" y="12118985"/>
              <a:ext cx="123053" cy="120124"/>
            </a:xfrm>
            <a:custGeom>
              <a:avLst/>
              <a:gdLst>
                <a:gd name="T0" fmla="*/ 97 w 187"/>
                <a:gd name="T1" fmla="*/ 179 h 180"/>
                <a:gd name="T2" fmla="*/ 186 w 187"/>
                <a:gd name="T3" fmla="*/ 89 h 180"/>
                <a:gd name="T4" fmla="*/ 37 w 187"/>
                <a:gd name="T5" fmla="*/ 0 h 180"/>
                <a:gd name="T6" fmla="*/ 0 w 187"/>
                <a:gd name="T7" fmla="*/ 29 h 180"/>
                <a:gd name="T8" fmla="*/ 97 w 187"/>
                <a:gd name="T9" fmla="*/ 17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80">
                  <a:moveTo>
                    <a:pt x="97" y="179"/>
                  </a:moveTo>
                  <a:lnTo>
                    <a:pt x="186" y="89"/>
                  </a:lnTo>
                  <a:lnTo>
                    <a:pt x="37" y="0"/>
                  </a:lnTo>
                  <a:lnTo>
                    <a:pt x="0" y="29"/>
                  </a:lnTo>
                  <a:lnTo>
                    <a:pt x="97" y="179"/>
                  </a:lnTo>
                </a:path>
              </a:pathLst>
            </a:custGeom>
            <a:noFill/>
            <a:ln w="34290" cap="flat">
              <a:solidFill>
                <a:schemeClr val="accent2">
                  <a:lumMod val="75000"/>
                </a:schemeClr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 Light" charset="0"/>
              </a:endParaRPr>
            </a:p>
          </p:txBody>
        </p:sp>
        <p:sp>
          <p:nvSpPr>
            <p:cNvPr id="22" name="Line 643">
              <a:extLst>
                <a:ext uri="{FF2B5EF4-FFF2-40B4-BE49-F238E27FC236}">
                  <a16:creationId xmlns:a16="http://schemas.microsoft.com/office/drawing/2014/main" id="{A0249091-E45C-F251-686A-CC5AE4CF41B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8300259" y="12203952"/>
              <a:ext cx="134771" cy="134771"/>
            </a:xfrm>
            <a:prstGeom prst="line">
              <a:avLst/>
            </a:prstGeom>
            <a:noFill/>
            <a:ln w="34290" cap="flat">
              <a:solidFill>
                <a:schemeClr val="accent2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 Light" charset="0"/>
              </a:endParaRPr>
            </a:p>
          </p:txBody>
        </p:sp>
        <p:sp>
          <p:nvSpPr>
            <p:cNvPr id="25" name="Freeform 644">
              <a:extLst>
                <a:ext uri="{FF2B5EF4-FFF2-40B4-BE49-F238E27FC236}">
                  <a16:creationId xmlns:a16="http://schemas.microsoft.com/office/drawing/2014/main" id="{8F910E1B-5B98-E860-BBD6-47C828AD36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8415" y="12118987"/>
              <a:ext cx="562525" cy="559596"/>
            </a:xfrm>
            <a:custGeom>
              <a:avLst/>
              <a:gdLst>
                <a:gd name="T0" fmla="*/ 844 w 845"/>
                <a:gd name="T1" fmla="*/ 126 h 844"/>
                <a:gd name="T2" fmla="*/ 844 w 845"/>
                <a:gd name="T3" fmla="*/ 126 h 844"/>
                <a:gd name="T4" fmla="*/ 724 w 845"/>
                <a:gd name="T5" fmla="*/ 186 h 844"/>
                <a:gd name="T6" fmla="*/ 664 w 845"/>
                <a:gd name="T7" fmla="*/ 119 h 844"/>
                <a:gd name="T8" fmla="*/ 717 w 845"/>
                <a:gd name="T9" fmla="*/ 0 h 844"/>
                <a:gd name="T10" fmla="*/ 717 w 845"/>
                <a:gd name="T11" fmla="*/ 0 h 844"/>
                <a:gd name="T12" fmla="*/ 530 w 845"/>
                <a:gd name="T13" fmla="*/ 149 h 844"/>
                <a:gd name="T14" fmla="*/ 530 w 845"/>
                <a:gd name="T15" fmla="*/ 209 h 844"/>
                <a:gd name="T16" fmla="*/ 23 w 845"/>
                <a:gd name="T17" fmla="*/ 724 h 844"/>
                <a:gd name="T18" fmla="*/ 0 w 845"/>
                <a:gd name="T19" fmla="*/ 813 h 844"/>
                <a:gd name="T20" fmla="*/ 30 w 845"/>
                <a:gd name="T21" fmla="*/ 843 h 844"/>
                <a:gd name="T22" fmla="*/ 120 w 845"/>
                <a:gd name="T23" fmla="*/ 821 h 844"/>
                <a:gd name="T24" fmla="*/ 635 w 845"/>
                <a:gd name="T25" fmla="*/ 313 h 844"/>
                <a:gd name="T26" fmla="*/ 694 w 845"/>
                <a:gd name="T27" fmla="*/ 313 h 844"/>
                <a:gd name="T28" fmla="*/ 844 w 845"/>
                <a:gd name="T29" fmla="*/ 126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5" h="844">
                  <a:moveTo>
                    <a:pt x="844" y="126"/>
                  </a:moveTo>
                  <a:lnTo>
                    <a:pt x="844" y="126"/>
                  </a:lnTo>
                  <a:cubicBezTo>
                    <a:pt x="724" y="186"/>
                    <a:pt x="724" y="186"/>
                    <a:pt x="724" y="186"/>
                  </a:cubicBezTo>
                  <a:cubicBezTo>
                    <a:pt x="664" y="119"/>
                    <a:pt x="664" y="119"/>
                    <a:pt x="664" y="119"/>
                  </a:cubicBezTo>
                  <a:cubicBezTo>
                    <a:pt x="717" y="0"/>
                    <a:pt x="717" y="0"/>
                    <a:pt x="717" y="0"/>
                  </a:cubicBezTo>
                  <a:lnTo>
                    <a:pt x="717" y="0"/>
                  </a:lnTo>
                  <a:cubicBezTo>
                    <a:pt x="567" y="0"/>
                    <a:pt x="530" y="74"/>
                    <a:pt x="530" y="149"/>
                  </a:cubicBezTo>
                  <a:cubicBezTo>
                    <a:pt x="530" y="209"/>
                    <a:pt x="530" y="209"/>
                    <a:pt x="530" y="209"/>
                  </a:cubicBezTo>
                  <a:cubicBezTo>
                    <a:pt x="23" y="724"/>
                    <a:pt x="23" y="724"/>
                    <a:pt x="23" y="724"/>
                  </a:cubicBezTo>
                  <a:cubicBezTo>
                    <a:pt x="0" y="813"/>
                    <a:pt x="0" y="813"/>
                    <a:pt x="0" y="813"/>
                  </a:cubicBezTo>
                  <a:cubicBezTo>
                    <a:pt x="30" y="843"/>
                    <a:pt x="30" y="843"/>
                    <a:pt x="30" y="843"/>
                  </a:cubicBezTo>
                  <a:cubicBezTo>
                    <a:pt x="120" y="821"/>
                    <a:pt x="120" y="821"/>
                    <a:pt x="120" y="821"/>
                  </a:cubicBezTo>
                  <a:cubicBezTo>
                    <a:pt x="635" y="313"/>
                    <a:pt x="635" y="313"/>
                    <a:pt x="635" y="313"/>
                  </a:cubicBezTo>
                  <a:cubicBezTo>
                    <a:pt x="694" y="313"/>
                    <a:pt x="694" y="313"/>
                    <a:pt x="694" y="313"/>
                  </a:cubicBezTo>
                  <a:cubicBezTo>
                    <a:pt x="769" y="313"/>
                    <a:pt x="844" y="276"/>
                    <a:pt x="844" y="126"/>
                  </a:cubicBezTo>
                </a:path>
              </a:pathLst>
            </a:custGeom>
            <a:noFill/>
            <a:ln w="34290" cap="flat">
              <a:solidFill>
                <a:schemeClr val="accent2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 Light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18210414-B487-2276-3AE1-85792819C6D6}"/>
              </a:ext>
            </a:extLst>
          </p:cNvPr>
          <p:cNvGrpSpPr>
            <a:grpSpLocks noChangeAspect="1"/>
          </p:cNvGrpSpPr>
          <p:nvPr/>
        </p:nvGrpSpPr>
        <p:grpSpPr>
          <a:xfrm>
            <a:off x="9059469" y="2444658"/>
            <a:ext cx="363751" cy="468000"/>
            <a:chOff x="14478394" y="1875904"/>
            <a:chExt cx="480490" cy="618195"/>
          </a:xfrm>
        </p:grpSpPr>
        <p:sp>
          <p:nvSpPr>
            <p:cNvPr id="32" name="Freeform 610">
              <a:extLst>
                <a:ext uri="{FF2B5EF4-FFF2-40B4-BE49-F238E27FC236}">
                  <a16:creationId xmlns:a16="http://schemas.microsoft.com/office/drawing/2014/main" id="{F636ABE1-09DD-45A0-372F-4FAA9DE042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78394" y="2195258"/>
              <a:ext cx="480490" cy="298841"/>
            </a:xfrm>
            <a:custGeom>
              <a:avLst/>
              <a:gdLst>
                <a:gd name="T0" fmla="*/ 724 w 725"/>
                <a:gd name="T1" fmla="*/ 0 h 449"/>
                <a:gd name="T2" fmla="*/ 0 w 725"/>
                <a:gd name="T3" fmla="*/ 0 h 449"/>
                <a:gd name="T4" fmla="*/ 0 w 725"/>
                <a:gd name="T5" fmla="*/ 448 h 449"/>
                <a:gd name="T6" fmla="*/ 724 w 725"/>
                <a:gd name="T7" fmla="*/ 448 h 449"/>
                <a:gd name="T8" fmla="*/ 724 w 725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5" h="449">
                  <a:moveTo>
                    <a:pt x="724" y="0"/>
                  </a:moveTo>
                  <a:lnTo>
                    <a:pt x="0" y="0"/>
                  </a:lnTo>
                  <a:lnTo>
                    <a:pt x="0" y="448"/>
                  </a:lnTo>
                  <a:lnTo>
                    <a:pt x="724" y="448"/>
                  </a:lnTo>
                  <a:lnTo>
                    <a:pt x="724" y="0"/>
                  </a:lnTo>
                </a:path>
              </a:pathLst>
            </a:custGeom>
            <a:noFill/>
            <a:ln w="34290" cap="flat">
              <a:solidFill>
                <a:schemeClr val="accent2">
                  <a:lumMod val="75000"/>
                </a:schemeClr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 Light" charset="0"/>
              </a:endParaRPr>
            </a:p>
          </p:txBody>
        </p:sp>
        <p:sp>
          <p:nvSpPr>
            <p:cNvPr id="33" name="Freeform 611">
              <a:extLst>
                <a:ext uri="{FF2B5EF4-FFF2-40B4-BE49-F238E27FC236}">
                  <a16:creationId xmlns:a16="http://schemas.microsoft.com/office/drawing/2014/main" id="{3C954DD0-5A76-9790-DC76-34157C4C20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57502" y="1875904"/>
              <a:ext cx="319350" cy="316421"/>
            </a:xfrm>
            <a:custGeom>
              <a:avLst/>
              <a:gdLst>
                <a:gd name="T0" fmla="*/ 0 w 479"/>
                <a:gd name="T1" fmla="*/ 477 h 478"/>
                <a:gd name="T2" fmla="*/ 0 w 479"/>
                <a:gd name="T3" fmla="*/ 477 h 478"/>
                <a:gd name="T4" fmla="*/ 0 w 479"/>
                <a:gd name="T5" fmla="*/ 238 h 478"/>
                <a:gd name="T6" fmla="*/ 239 w 479"/>
                <a:gd name="T7" fmla="*/ 0 h 478"/>
                <a:gd name="T8" fmla="*/ 478 w 479"/>
                <a:gd name="T9" fmla="*/ 238 h 478"/>
                <a:gd name="T10" fmla="*/ 478 w 479"/>
                <a:gd name="T11" fmla="*/ 477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9" h="478">
                  <a:moveTo>
                    <a:pt x="0" y="477"/>
                  </a:moveTo>
                  <a:lnTo>
                    <a:pt x="0" y="477"/>
                  </a:lnTo>
                  <a:cubicBezTo>
                    <a:pt x="0" y="238"/>
                    <a:pt x="0" y="238"/>
                    <a:pt x="0" y="238"/>
                  </a:cubicBezTo>
                  <a:cubicBezTo>
                    <a:pt x="0" y="104"/>
                    <a:pt x="105" y="0"/>
                    <a:pt x="239" y="0"/>
                  </a:cubicBezTo>
                  <a:cubicBezTo>
                    <a:pt x="374" y="0"/>
                    <a:pt x="478" y="104"/>
                    <a:pt x="478" y="238"/>
                  </a:cubicBezTo>
                  <a:cubicBezTo>
                    <a:pt x="478" y="477"/>
                    <a:pt x="478" y="477"/>
                    <a:pt x="478" y="477"/>
                  </a:cubicBezTo>
                </a:path>
              </a:pathLst>
            </a:custGeom>
            <a:noFill/>
            <a:ln w="34290" cap="flat">
              <a:solidFill>
                <a:schemeClr val="accent2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 Light" charset="0"/>
              </a:endParaRPr>
            </a:p>
          </p:txBody>
        </p:sp>
        <p:sp>
          <p:nvSpPr>
            <p:cNvPr id="34" name="Freeform 612">
              <a:extLst>
                <a:ext uri="{FF2B5EF4-FFF2-40B4-BE49-F238E27FC236}">
                  <a16:creationId xmlns:a16="http://schemas.microsoft.com/office/drawing/2014/main" id="{77E52E69-EA74-061C-9663-F6781F71E3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74693" y="2294871"/>
              <a:ext cx="79104" cy="79104"/>
            </a:xfrm>
            <a:custGeom>
              <a:avLst/>
              <a:gdLst>
                <a:gd name="T0" fmla="*/ 120 w 121"/>
                <a:gd name="T1" fmla="*/ 59 h 120"/>
                <a:gd name="T2" fmla="*/ 120 w 121"/>
                <a:gd name="T3" fmla="*/ 59 h 120"/>
                <a:gd name="T4" fmla="*/ 60 w 121"/>
                <a:gd name="T5" fmla="*/ 119 h 120"/>
                <a:gd name="T6" fmla="*/ 0 w 121"/>
                <a:gd name="T7" fmla="*/ 59 h 120"/>
                <a:gd name="T8" fmla="*/ 60 w 121"/>
                <a:gd name="T9" fmla="*/ 0 h 120"/>
                <a:gd name="T10" fmla="*/ 120 w 121"/>
                <a:gd name="T11" fmla="*/ 5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0">
                  <a:moveTo>
                    <a:pt x="120" y="59"/>
                  </a:moveTo>
                  <a:lnTo>
                    <a:pt x="120" y="59"/>
                  </a:lnTo>
                  <a:cubicBezTo>
                    <a:pt x="120" y="97"/>
                    <a:pt x="97" y="119"/>
                    <a:pt x="60" y="119"/>
                  </a:cubicBezTo>
                  <a:cubicBezTo>
                    <a:pt x="30" y="119"/>
                    <a:pt x="0" y="97"/>
                    <a:pt x="0" y="59"/>
                  </a:cubicBezTo>
                  <a:cubicBezTo>
                    <a:pt x="0" y="30"/>
                    <a:pt x="30" y="0"/>
                    <a:pt x="60" y="0"/>
                  </a:cubicBezTo>
                  <a:cubicBezTo>
                    <a:pt x="97" y="0"/>
                    <a:pt x="120" y="30"/>
                    <a:pt x="120" y="59"/>
                  </a:cubicBezTo>
                </a:path>
              </a:pathLst>
            </a:custGeom>
            <a:noFill/>
            <a:ln w="34290" cap="flat">
              <a:solidFill>
                <a:schemeClr val="accent2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 Light" charset="0"/>
              </a:endParaRPr>
            </a:p>
          </p:txBody>
        </p:sp>
        <p:sp>
          <p:nvSpPr>
            <p:cNvPr id="35" name="Line 613">
              <a:extLst>
                <a:ext uri="{FF2B5EF4-FFF2-40B4-BE49-F238E27FC236}">
                  <a16:creationId xmlns:a16="http://schemas.microsoft.com/office/drawing/2014/main" id="{FC00708F-A5AD-72AD-303B-3A14B45C12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715711" y="2373975"/>
              <a:ext cx="2929" cy="41018"/>
            </a:xfrm>
            <a:prstGeom prst="line">
              <a:avLst/>
            </a:prstGeom>
            <a:noFill/>
            <a:ln w="34290" cap="flat">
              <a:solidFill>
                <a:schemeClr val="accent2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 Light" charset="0"/>
              </a:endParaRPr>
            </a:p>
          </p:txBody>
        </p:sp>
      </p:grpSp>
      <p:sp>
        <p:nvSpPr>
          <p:cNvPr id="36" name="Shape 2540">
            <a:extLst>
              <a:ext uri="{FF2B5EF4-FFF2-40B4-BE49-F238E27FC236}">
                <a16:creationId xmlns:a16="http://schemas.microsoft.com/office/drawing/2014/main" id="{080EAAA3-9AC6-E384-4C6B-1A7A09832176}"/>
              </a:ext>
            </a:extLst>
          </p:cNvPr>
          <p:cNvSpPr>
            <a:spLocks noChangeAspect="1"/>
          </p:cNvSpPr>
          <p:nvPr/>
        </p:nvSpPr>
        <p:spPr>
          <a:xfrm>
            <a:off x="4712196" y="2445140"/>
            <a:ext cx="468000" cy="468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rgbClr val="53585F"/>
          </a:solidFill>
          <a:ln w="12700">
            <a:solidFill>
              <a:schemeClr val="accent2">
                <a:lumMod val="75000"/>
              </a:schemeClr>
            </a:solidFill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/>
          </a:p>
        </p:txBody>
      </p:sp>
    </p:spTree>
    <p:extLst>
      <p:ext uri="{BB962C8B-B14F-4D97-AF65-F5344CB8AC3E}">
        <p14:creationId xmlns:p14="http://schemas.microsoft.com/office/powerpoint/2010/main" val="10228633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84E703-DE0C-6F49-1ECC-5E0EFC6ECB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EB2748F-CD8C-36D4-2E4F-33D17B258F97}"/>
              </a:ext>
            </a:extLst>
          </p:cNvPr>
          <p:cNvCxnSpPr>
            <a:cxnSpLocks/>
          </p:cNvCxnSpPr>
          <p:nvPr/>
        </p:nvCxnSpPr>
        <p:spPr>
          <a:xfrm>
            <a:off x="1719865" y="3967395"/>
            <a:ext cx="3240000" cy="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C081574-F666-8C0F-208E-61EB001A8F29}"/>
              </a:ext>
            </a:extLst>
          </p:cNvPr>
          <p:cNvSpPr txBox="1">
            <a:spLocks/>
          </p:cNvSpPr>
          <p:nvPr/>
        </p:nvSpPr>
        <p:spPr>
          <a:xfrm>
            <a:off x="364501" y="510110"/>
            <a:ext cx="7156412" cy="80618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3000" kern="1200" dirty="0">
                <a:solidFill>
                  <a:srgbClr val="F27A20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3200" b="1" dirty="0">
                <a:gradFill flip="none" rotWithShape="1">
                  <a:gsLst>
                    <a:gs pos="0">
                      <a:srgbClr val="F37A1F"/>
                    </a:gs>
                    <a:gs pos="99000">
                      <a:srgbClr val="15315A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Montserrat" panose="00000500000000000000" pitchFamily="2" charset="0"/>
              </a:rPr>
              <a:t>ROADMAP TO MVP</a:t>
            </a:r>
            <a:endParaRPr lang="en-GB" sz="3200" dirty="0">
              <a:gradFill flip="none" rotWithShape="1">
                <a:gsLst>
                  <a:gs pos="0">
                    <a:srgbClr val="F37A1F"/>
                  </a:gs>
                  <a:gs pos="99000">
                    <a:srgbClr val="15315A"/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Montserrat" panose="00000500000000000000" pitchFamily="2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C78F9609-3583-15CD-B1B5-2720EFE474B7}"/>
              </a:ext>
            </a:extLst>
          </p:cNvPr>
          <p:cNvSpPr txBox="1"/>
          <p:nvPr/>
        </p:nvSpPr>
        <p:spPr>
          <a:xfrm>
            <a:off x="730369" y="3122628"/>
            <a:ext cx="24060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kern="300" spc="300" dirty="0">
                <a:solidFill>
                  <a:schemeClr val="tx2">
                    <a:lumMod val="1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DESIGN &amp; VALIDATION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3DCA010-A9A2-7412-D027-9E6667CD03FC}"/>
              </a:ext>
            </a:extLst>
          </p:cNvPr>
          <p:cNvSpPr txBox="1"/>
          <p:nvPr/>
        </p:nvSpPr>
        <p:spPr>
          <a:xfrm>
            <a:off x="4903778" y="3122628"/>
            <a:ext cx="2891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kern="300" spc="300" dirty="0">
                <a:solidFill>
                  <a:schemeClr val="tx2">
                    <a:lumMod val="10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PRE-IMPLEMENTATION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068D719-B479-BC1B-229D-3407E968965A}"/>
              </a:ext>
            </a:extLst>
          </p:cNvPr>
          <p:cNvSpPr txBox="1"/>
          <p:nvPr/>
        </p:nvSpPr>
        <p:spPr>
          <a:xfrm>
            <a:off x="819865" y="3798118"/>
            <a:ext cx="900000" cy="33855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kern="300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3CC313-3E54-EE06-01A0-0BDFC282576F}"/>
              </a:ext>
            </a:extLst>
          </p:cNvPr>
          <p:cNvSpPr txBox="1"/>
          <p:nvPr/>
        </p:nvSpPr>
        <p:spPr>
          <a:xfrm>
            <a:off x="4965625" y="3810022"/>
            <a:ext cx="900000" cy="33855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kern="300" spc="3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5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1D448CC-E6B9-17A0-8A19-A03DADB0DA7A}"/>
              </a:ext>
            </a:extLst>
          </p:cNvPr>
          <p:cNvCxnSpPr>
            <a:cxnSpLocks/>
            <a:endCxn id="7" idx="1"/>
          </p:cNvCxnSpPr>
          <p:nvPr/>
        </p:nvCxnSpPr>
        <p:spPr>
          <a:xfrm flipV="1">
            <a:off x="0" y="3967395"/>
            <a:ext cx="819865" cy="8506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0F0428EE-B33A-BB51-4536-A835E8FCE127}"/>
              </a:ext>
            </a:extLst>
          </p:cNvPr>
          <p:cNvSpPr txBox="1"/>
          <p:nvPr/>
        </p:nvSpPr>
        <p:spPr>
          <a:xfrm>
            <a:off x="351985" y="4636008"/>
            <a:ext cx="3329758" cy="16717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 startAt="10"/>
            </a:pPr>
            <a:r>
              <a:rPr lang="en-GB" sz="1400" dirty="0">
                <a:solidFill>
                  <a:schemeClr val="accent3">
                    <a:lumMod val="50000"/>
                  </a:schemeClr>
                </a:solidFill>
              </a:rPr>
              <a:t>Functionality meets user needs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 startAt="10"/>
            </a:pPr>
            <a:r>
              <a:rPr lang="en-GB" sz="1400" dirty="0">
                <a:solidFill>
                  <a:schemeClr val="accent3">
                    <a:lumMod val="50000"/>
                  </a:schemeClr>
                </a:solidFill>
              </a:rPr>
              <a:t>Agree MVP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 startAt="10"/>
            </a:pPr>
            <a:endParaRPr lang="en-GB" sz="1400" dirty="0">
              <a:solidFill>
                <a:schemeClr val="accent3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 startAt="10"/>
            </a:pPr>
            <a:endParaRPr lang="en-GB" sz="1400" dirty="0">
              <a:solidFill>
                <a:schemeClr val="accent3">
                  <a:lumMod val="50000"/>
                </a:schemeClr>
              </a:solidFill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 startAt="10"/>
            </a:pPr>
            <a:endParaRPr lang="en-GB" sz="1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16434CE-4E8A-3286-642B-6EF8532E314B}"/>
              </a:ext>
            </a:extLst>
          </p:cNvPr>
          <p:cNvSpPr txBox="1"/>
          <p:nvPr/>
        </p:nvSpPr>
        <p:spPr>
          <a:xfrm>
            <a:off x="4582609" y="4636008"/>
            <a:ext cx="4445448" cy="10254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 startAt="12"/>
            </a:pPr>
            <a:r>
              <a:rPr lang="en-GB" sz="1400" dirty="0">
                <a:solidFill>
                  <a:schemeClr val="accent3">
                    <a:lumMod val="50000"/>
                  </a:schemeClr>
                </a:solidFill>
              </a:rPr>
              <a:t>Initial Board feedback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 startAt="12"/>
            </a:pPr>
            <a:r>
              <a:rPr lang="en-GB" sz="1400" dirty="0">
                <a:solidFill>
                  <a:schemeClr val="accent3">
                    <a:lumMod val="50000"/>
                  </a:schemeClr>
                </a:solidFill>
              </a:rPr>
              <a:t>Roll-out approach and communication plan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 startAt="12"/>
            </a:pPr>
            <a:r>
              <a:rPr lang="en-GB" sz="1400" dirty="0">
                <a:solidFill>
                  <a:schemeClr val="accent3">
                    <a:lumMod val="50000"/>
                  </a:schemeClr>
                </a:solidFill>
              </a:rPr>
              <a:t>Agreement before final Board submission</a:t>
            </a:r>
          </a:p>
        </p:txBody>
      </p:sp>
      <p:pic>
        <p:nvPicPr>
          <p:cNvPr id="14" name="Picture 12" descr="Checklist icon PNG and SVG Vector Free Download">
            <a:extLst>
              <a:ext uri="{FF2B5EF4-FFF2-40B4-BE49-F238E27FC236}">
                <a16:creationId xmlns:a16="http://schemas.microsoft.com/office/drawing/2014/main" id="{6AB956D9-FE8E-AAA1-3255-FD5EE15A26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8196" y="2444734"/>
            <a:ext cx="364819" cy="46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09E8280E-F7E5-22DB-FB7D-528EE5BEC2EB}"/>
              </a:ext>
            </a:extLst>
          </p:cNvPr>
          <p:cNvGrpSpPr>
            <a:grpSpLocks noChangeAspect="1"/>
          </p:cNvGrpSpPr>
          <p:nvPr/>
        </p:nvGrpSpPr>
        <p:grpSpPr>
          <a:xfrm>
            <a:off x="1035865" y="2618166"/>
            <a:ext cx="468000" cy="317886"/>
            <a:chOff x="4330350" y="12186372"/>
            <a:chExt cx="621122" cy="421894"/>
          </a:xfrm>
        </p:grpSpPr>
        <p:sp>
          <p:nvSpPr>
            <p:cNvPr id="17" name="Freeform 631">
              <a:extLst>
                <a:ext uri="{FF2B5EF4-FFF2-40B4-BE49-F238E27FC236}">
                  <a16:creationId xmlns:a16="http://schemas.microsoft.com/office/drawing/2014/main" id="{6C69282F-02D5-D430-0193-018129FF23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0350" y="12186372"/>
              <a:ext cx="621122" cy="421894"/>
            </a:xfrm>
            <a:custGeom>
              <a:avLst/>
              <a:gdLst>
                <a:gd name="T0" fmla="*/ 934 w 935"/>
                <a:gd name="T1" fmla="*/ 0 h 635"/>
                <a:gd name="T2" fmla="*/ 0 w 935"/>
                <a:gd name="T3" fmla="*/ 0 h 635"/>
                <a:gd name="T4" fmla="*/ 0 w 935"/>
                <a:gd name="T5" fmla="*/ 634 h 635"/>
                <a:gd name="T6" fmla="*/ 934 w 935"/>
                <a:gd name="T7" fmla="*/ 634 h 635"/>
                <a:gd name="T8" fmla="*/ 934 w 935"/>
                <a:gd name="T9" fmla="*/ 0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5" h="635">
                  <a:moveTo>
                    <a:pt x="934" y="0"/>
                  </a:moveTo>
                  <a:lnTo>
                    <a:pt x="0" y="0"/>
                  </a:lnTo>
                  <a:lnTo>
                    <a:pt x="0" y="634"/>
                  </a:lnTo>
                  <a:lnTo>
                    <a:pt x="934" y="634"/>
                  </a:lnTo>
                  <a:lnTo>
                    <a:pt x="934" y="0"/>
                  </a:lnTo>
                </a:path>
              </a:pathLst>
            </a:custGeom>
            <a:noFill/>
            <a:ln w="34290" cap="flat">
              <a:solidFill>
                <a:schemeClr val="accent2">
                  <a:lumMod val="75000"/>
                </a:schemeClr>
              </a:solidFill>
              <a:bevel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 Light" charset="0"/>
              </a:endParaRPr>
            </a:p>
          </p:txBody>
        </p:sp>
        <p:sp>
          <p:nvSpPr>
            <p:cNvPr id="18" name="Freeform 632">
              <a:extLst>
                <a:ext uri="{FF2B5EF4-FFF2-40B4-BE49-F238E27FC236}">
                  <a16:creationId xmlns:a16="http://schemas.microsoft.com/office/drawing/2014/main" id="{B3C2AE68-F523-9403-396D-F3A90FB8CA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0350" y="12347511"/>
              <a:ext cx="621122" cy="222666"/>
            </a:xfrm>
            <a:custGeom>
              <a:avLst/>
              <a:gdLst>
                <a:gd name="T0" fmla="*/ 0 w 935"/>
                <a:gd name="T1" fmla="*/ 306 h 337"/>
                <a:gd name="T2" fmla="*/ 344 w 935"/>
                <a:gd name="T3" fmla="*/ 0 h 337"/>
                <a:gd name="T4" fmla="*/ 523 w 935"/>
                <a:gd name="T5" fmla="*/ 179 h 337"/>
                <a:gd name="T6" fmla="*/ 613 w 935"/>
                <a:gd name="T7" fmla="*/ 59 h 337"/>
                <a:gd name="T8" fmla="*/ 934 w 935"/>
                <a:gd name="T9" fmla="*/ 336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5" h="337">
                  <a:moveTo>
                    <a:pt x="0" y="306"/>
                  </a:moveTo>
                  <a:lnTo>
                    <a:pt x="344" y="0"/>
                  </a:lnTo>
                  <a:lnTo>
                    <a:pt x="523" y="179"/>
                  </a:lnTo>
                  <a:lnTo>
                    <a:pt x="613" y="59"/>
                  </a:lnTo>
                  <a:lnTo>
                    <a:pt x="934" y="336"/>
                  </a:lnTo>
                </a:path>
              </a:pathLst>
            </a:custGeom>
            <a:noFill/>
            <a:ln w="34290" cap="flat">
              <a:solidFill>
                <a:schemeClr val="accent2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latin typeface="Montserrat Light" charset="0"/>
              </a:endParaRPr>
            </a:p>
          </p:txBody>
        </p:sp>
        <p:sp>
          <p:nvSpPr>
            <p:cNvPr id="19" name="Freeform 633">
              <a:extLst>
                <a:ext uri="{FF2B5EF4-FFF2-40B4-BE49-F238E27FC236}">
                  <a16:creationId xmlns:a16="http://schemas.microsoft.com/office/drawing/2014/main" id="{BED9F0F6-8BEC-4543-E6F0-4F4F7E8947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75684" y="12247900"/>
              <a:ext cx="105473" cy="99613"/>
            </a:xfrm>
            <a:custGeom>
              <a:avLst/>
              <a:gdLst>
                <a:gd name="T0" fmla="*/ 157 w 158"/>
                <a:gd name="T1" fmla="*/ 75 h 151"/>
                <a:gd name="T2" fmla="*/ 157 w 158"/>
                <a:gd name="T3" fmla="*/ 75 h 151"/>
                <a:gd name="T4" fmla="*/ 75 w 158"/>
                <a:gd name="T5" fmla="*/ 150 h 151"/>
                <a:gd name="T6" fmla="*/ 0 w 158"/>
                <a:gd name="T7" fmla="*/ 75 h 151"/>
                <a:gd name="T8" fmla="*/ 75 w 158"/>
                <a:gd name="T9" fmla="*/ 0 h 151"/>
                <a:gd name="T10" fmla="*/ 157 w 158"/>
                <a:gd name="T11" fmla="*/ 7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8" h="151">
                  <a:moveTo>
                    <a:pt x="157" y="75"/>
                  </a:moveTo>
                  <a:lnTo>
                    <a:pt x="157" y="75"/>
                  </a:lnTo>
                  <a:cubicBezTo>
                    <a:pt x="157" y="120"/>
                    <a:pt x="120" y="150"/>
                    <a:pt x="75" y="150"/>
                  </a:cubicBezTo>
                  <a:cubicBezTo>
                    <a:pt x="38" y="150"/>
                    <a:pt x="0" y="120"/>
                    <a:pt x="0" y="75"/>
                  </a:cubicBezTo>
                  <a:cubicBezTo>
                    <a:pt x="0" y="38"/>
                    <a:pt x="38" y="0"/>
                    <a:pt x="75" y="0"/>
                  </a:cubicBezTo>
                  <a:cubicBezTo>
                    <a:pt x="120" y="0"/>
                    <a:pt x="157" y="38"/>
                    <a:pt x="157" y="75"/>
                  </a:cubicBezTo>
                </a:path>
              </a:pathLst>
            </a:custGeom>
            <a:noFill/>
            <a:ln w="34290" cap="flat">
              <a:solidFill>
                <a:schemeClr val="accent2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ontserrat Ligh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5596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D70E1C-B650-C750-48DF-143238EB2C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9AB9079-56A0-EC13-E479-32DC2BCB38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2974" y="3209125"/>
            <a:ext cx="9316528" cy="439749"/>
          </a:xfrm>
        </p:spPr>
        <p:txBody>
          <a:bodyPr/>
          <a:lstStyle/>
          <a:p>
            <a:pPr algn="ctr"/>
            <a:r>
              <a:rPr lang="en-GB" sz="2800" dirty="0"/>
              <a:t>LET’S WALK THROUGH THE PROCESS</a:t>
            </a:r>
          </a:p>
        </p:txBody>
      </p:sp>
    </p:spTree>
    <p:extLst>
      <p:ext uri="{BB962C8B-B14F-4D97-AF65-F5344CB8AC3E}">
        <p14:creationId xmlns:p14="http://schemas.microsoft.com/office/powerpoint/2010/main" val="8500436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497C4A-801E-5328-C244-8CD8590278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78E5897-106C-A4D8-4CD4-0D0CEEB143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 STEPS EVERYONE GOES THROUGH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05E153A-48F6-D8EF-4F66-8605255B6AAD}"/>
              </a:ext>
            </a:extLst>
          </p:cNvPr>
          <p:cNvSpPr/>
          <p:nvPr/>
        </p:nvSpPr>
        <p:spPr>
          <a:xfrm>
            <a:off x="615414" y="1627890"/>
            <a:ext cx="1980000" cy="720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accent3">
                    <a:lumMod val="50000"/>
                  </a:schemeClr>
                </a:solidFill>
                <a:latin typeface="Montserrat" panose="00000500000000000000" pitchFamily="2" charset="0"/>
              </a:rPr>
              <a:t>Find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5BD513D-782C-0D7B-EAED-06A5B3447989}"/>
              </a:ext>
            </a:extLst>
          </p:cNvPr>
          <p:cNvSpPr/>
          <p:nvPr/>
        </p:nvSpPr>
        <p:spPr>
          <a:xfrm>
            <a:off x="1578517" y="2433288"/>
            <a:ext cx="1980000" cy="720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latin typeface="Montserrat" panose="00000500000000000000" pitchFamily="2" charset="0"/>
              </a:rPr>
              <a:t>Get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0DDAC40-101D-D229-A410-971785F4ECF7}"/>
              </a:ext>
            </a:extLst>
          </p:cNvPr>
          <p:cNvSpPr/>
          <p:nvPr/>
        </p:nvSpPr>
        <p:spPr>
          <a:xfrm>
            <a:off x="2444846" y="4122236"/>
            <a:ext cx="1980000" cy="720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latin typeface="Montserrat" panose="00000500000000000000" pitchFamily="2" charset="0"/>
              </a:rPr>
              <a:t>Check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764A68C-2977-1F93-BA2D-D99B2590CC96}"/>
              </a:ext>
            </a:extLst>
          </p:cNvPr>
          <p:cNvSpPr/>
          <p:nvPr/>
        </p:nvSpPr>
        <p:spPr>
          <a:xfrm>
            <a:off x="3434846" y="4974095"/>
            <a:ext cx="1980000" cy="720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latin typeface="Montserrat" panose="00000500000000000000" pitchFamily="2" charset="0"/>
              </a:rPr>
              <a:t>Use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0DB58D2-96C4-6C12-9572-572EC74731E9}"/>
              </a:ext>
            </a:extLst>
          </p:cNvPr>
          <p:cNvSpPr/>
          <p:nvPr/>
        </p:nvSpPr>
        <p:spPr>
          <a:xfrm>
            <a:off x="4373912" y="5807666"/>
            <a:ext cx="1980000" cy="72000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latin typeface="Montserrat" panose="00000500000000000000" pitchFamily="2" charset="0"/>
              </a:rPr>
              <a:t>Update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C39DD39-55EE-80C9-3AD2-8483624F088C}"/>
              </a:ext>
            </a:extLst>
          </p:cNvPr>
          <p:cNvSpPr txBox="1"/>
          <p:nvPr/>
        </p:nvSpPr>
        <p:spPr>
          <a:xfrm>
            <a:off x="2568517" y="1621054"/>
            <a:ext cx="5819530" cy="379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50000"/>
              </a:lnSpc>
            </a:pPr>
            <a:r>
              <a:rPr lang="en-GB" sz="1400" dirty="0">
                <a:solidFill>
                  <a:schemeClr val="accent3"/>
                </a:solidFill>
              </a:rPr>
              <a:t>1. Where the charging information is published.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6E510DB-FB15-BEB5-CFAE-E21740A3CA2E}"/>
              </a:ext>
            </a:extLst>
          </p:cNvPr>
          <p:cNvSpPr txBox="1"/>
          <p:nvPr/>
        </p:nvSpPr>
        <p:spPr>
          <a:xfrm>
            <a:off x="3548378" y="2406285"/>
            <a:ext cx="6345429" cy="1348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50000"/>
              </a:lnSpc>
            </a:pPr>
            <a:r>
              <a:rPr lang="en-GB" sz="1400" dirty="0">
                <a:solidFill>
                  <a:schemeClr val="accent3"/>
                </a:solidFill>
              </a:rPr>
              <a:t>2. Download all the spreadsheets and documents needed.</a:t>
            </a:r>
          </a:p>
          <a:p>
            <a:pPr lvl="1">
              <a:lnSpc>
                <a:spcPct val="150000"/>
              </a:lnSpc>
            </a:pPr>
            <a:endParaRPr lang="en-GB" sz="1400" dirty="0">
              <a:solidFill>
                <a:schemeClr val="accent3"/>
              </a:solidFill>
            </a:endParaRPr>
          </a:p>
          <a:p>
            <a:pPr lvl="1">
              <a:lnSpc>
                <a:spcPct val="150000"/>
              </a:lnSpc>
            </a:pPr>
            <a:r>
              <a:rPr lang="en-GB" sz="1400" dirty="0">
                <a:solidFill>
                  <a:schemeClr val="accent3"/>
                </a:solidFill>
              </a:rPr>
              <a:t>3. New steps -  Standardising, converting so it makes sense to me. Makes sense to my business. Simplifying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DB705F7-EBA8-63D2-670A-8573063A638F}"/>
              </a:ext>
            </a:extLst>
          </p:cNvPr>
          <p:cNvSpPr txBox="1"/>
          <p:nvPr/>
        </p:nvSpPr>
        <p:spPr>
          <a:xfrm>
            <a:off x="4424847" y="4135044"/>
            <a:ext cx="4033354" cy="702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50000"/>
              </a:lnSpc>
            </a:pPr>
            <a:r>
              <a:rPr lang="en-GB" sz="1400" dirty="0">
                <a:solidFill>
                  <a:schemeClr val="accent3"/>
                </a:solidFill>
              </a:rPr>
              <a:t>3. Compare rates making sure the numbers make sense and match up.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F011292-CA0F-176F-A84E-D43E41BE7505}"/>
              </a:ext>
            </a:extLst>
          </p:cNvPr>
          <p:cNvSpPr txBox="1"/>
          <p:nvPr/>
        </p:nvSpPr>
        <p:spPr>
          <a:xfrm>
            <a:off x="5418777" y="4974095"/>
            <a:ext cx="4475031" cy="702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50000"/>
              </a:lnSpc>
            </a:pPr>
            <a:r>
              <a:rPr lang="en-GB" sz="1400" dirty="0">
                <a:solidFill>
                  <a:schemeClr val="accent3"/>
                </a:solidFill>
              </a:rPr>
              <a:t>4. Putting the tariff information into bills, customer quotes, and forecasts.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2F3DAFD-E730-0755-7C44-F2A1205F7695}"/>
              </a:ext>
            </a:extLst>
          </p:cNvPr>
          <p:cNvSpPr txBox="1"/>
          <p:nvPr/>
        </p:nvSpPr>
        <p:spPr>
          <a:xfrm>
            <a:off x="6353911" y="5822290"/>
            <a:ext cx="4475031" cy="702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50000"/>
              </a:lnSpc>
            </a:pPr>
            <a:r>
              <a:rPr lang="en-GB" sz="1400" dirty="0">
                <a:solidFill>
                  <a:schemeClr val="accent3"/>
                </a:solidFill>
              </a:rPr>
              <a:t>5. Watching for updates making sure you always have the latest current rates.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BF5F52-3513-8A98-9D4B-5E0567CD0204}"/>
              </a:ext>
            </a:extLst>
          </p:cNvPr>
          <p:cNvSpPr txBox="1"/>
          <p:nvPr/>
        </p:nvSpPr>
        <p:spPr>
          <a:xfrm>
            <a:off x="1500722" y="953162"/>
            <a:ext cx="9328219" cy="702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50000"/>
              </a:lnSpc>
            </a:pPr>
            <a:r>
              <a:rPr lang="en-GB" sz="1400" dirty="0">
                <a:solidFill>
                  <a:schemeClr val="accent3"/>
                </a:solidFill>
              </a:rPr>
              <a:t>0. Notification / trigger there has been an update. Where do I go to find this depends on what update. </a:t>
            </a:r>
            <a:r>
              <a:rPr lang="en-GB" sz="1400" dirty="0" err="1">
                <a:solidFill>
                  <a:schemeClr val="accent3"/>
                </a:solidFill>
              </a:rPr>
              <a:t>Dcusa</a:t>
            </a:r>
            <a:r>
              <a:rPr lang="en-GB" sz="1400" dirty="0">
                <a:solidFill>
                  <a:schemeClr val="accent3"/>
                </a:solidFill>
              </a:rPr>
              <a:t> website or </a:t>
            </a:r>
            <a:r>
              <a:rPr lang="en-GB" sz="1400" dirty="0" err="1">
                <a:solidFill>
                  <a:schemeClr val="accent3"/>
                </a:solidFill>
              </a:rPr>
              <a:t>dno</a:t>
            </a:r>
            <a:r>
              <a:rPr lang="en-GB" sz="1400" dirty="0">
                <a:solidFill>
                  <a:schemeClr val="accent3"/>
                </a:solidFill>
              </a:rPr>
              <a:t> website  </a:t>
            </a:r>
          </a:p>
        </p:txBody>
      </p:sp>
    </p:spTree>
    <p:extLst>
      <p:ext uri="{BB962C8B-B14F-4D97-AF65-F5344CB8AC3E}">
        <p14:creationId xmlns:p14="http://schemas.microsoft.com/office/powerpoint/2010/main" val="38968148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EAE04D-0927-E417-8019-01C40CB217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9DE87D4-A7F4-4FDC-F3B0-FF03F4303E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FIND IT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74A129AD-A86A-1DF8-1AF5-55B8377F57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0302424"/>
              </p:ext>
            </p:extLst>
          </p:nvPr>
        </p:nvGraphicFramePr>
        <p:xfrm>
          <a:off x="432714" y="1085852"/>
          <a:ext cx="10869539" cy="509979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43092">
                  <a:extLst>
                    <a:ext uri="{9D8B030D-6E8A-4147-A177-3AD203B41FA5}">
                      <a16:colId xmlns:a16="http://schemas.microsoft.com/office/drawing/2014/main" val="707070334"/>
                    </a:ext>
                  </a:extLst>
                </a:gridCol>
                <a:gridCol w="2522047">
                  <a:extLst>
                    <a:ext uri="{9D8B030D-6E8A-4147-A177-3AD203B41FA5}">
                      <a16:colId xmlns:a16="http://schemas.microsoft.com/office/drawing/2014/main" val="258999228"/>
                    </a:ext>
                  </a:extLst>
                </a:gridCol>
                <a:gridCol w="2668785">
                  <a:extLst>
                    <a:ext uri="{9D8B030D-6E8A-4147-A177-3AD203B41FA5}">
                      <a16:colId xmlns:a16="http://schemas.microsoft.com/office/drawing/2014/main" val="3228058259"/>
                    </a:ext>
                  </a:extLst>
                </a:gridCol>
                <a:gridCol w="2283601">
                  <a:extLst>
                    <a:ext uri="{9D8B030D-6E8A-4147-A177-3AD203B41FA5}">
                      <a16:colId xmlns:a16="http://schemas.microsoft.com/office/drawing/2014/main" val="3139908397"/>
                    </a:ext>
                  </a:extLst>
                </a:gridCol>
                <a:gridCol w="2452014">
                  <a:extLst>
                    <a:ext uri="{9D8B030D-6E8A-4147-A177-3AD203B41FA5}">
                      <a16:colId xmlns:a16="http://schemas.microsoft.com/office/drawing/2014/main" val="1261144991"/>
                    </a:ext>
                  </a:extLst>
                </a:gridCol>
              </a:tblGrid>
              <a:tr h="264131">
                <a:tc>
                  <a:txBody>
                    <a:bodyPr/>
                    <a:lstStyle/>
                    <a:p>
                      <a:r>
                        <a:rPr lang="en-GB" sz="900" dirty="0">
                          <a:latin typeface="Montserrat" panose="00000500000000000000" pitchFamily="2" charset="0"/>
                        </a:rPr>
                        <a:t>STAGE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900" dirty="0">
                          <a:latin typeface="Montserrat" panose="00000500000000000000" pitchFamily="2" charset="0"/>
                        </a:rPr>
                        <a:t>CURRENT PROCESS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900" dirty="0">
                          <a:latin typeface="Montserrat" panose="00000500000000000000" pitchFamily="2" charset="0"/>
                        </a:rPr>
                        <a:t>PAINT POINTS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900" dirty="0">
                          <a:latin typeface="Montserrat" panose="00000500000000000000" pitchFamily="2" charset="0"/>
                        </a:rPr>
                        <a:t>RISK / ERRORS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900" dirty="0">
                          <a:latin typeface="Montserrat" panose="00000500000000000000" pitchFamily="2" charset="0"/>
                        </a:rPr>
                        <a:t>IMPACT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78443431"/>
                  </a:ext>
                </a:extLst>
              </a:tr>
              <a:tr h="483566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9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Montserrat" panose="00000500000000000000" pitchFamily="2" charset="0"/>
                        </a:rPr>
                        <a:t>Find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Visit c.7 DNO websites one-by-one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IDNO 20 websites visit (more complicated). Can publish 14 sets of charges. 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Look for the charging information section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Search for right charging statement needed.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Google charging statement </a:t>
                      </a:r>
                      <a:r>
                        <a:rPr lang="en-GB" sz="9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dnos</a:t>
                      </a:r>
                      <a:endParaRPr lang="en-GB" sz="9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DCMF.co.uk has links but might not be maintained. Ind 3</a:t>
                      </a:r>
                      <a:r>
                        <a:rPr lang="en-GB" sz="900" baseline="300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rd</a:t>
                      </a: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party.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Most do email (dist. List). May not be for amendments, updates outside of annual release 0.2.3. </a:t>
                      </a:r>
                      <a:r>
                        <a:rPr lang="en-GB" sz="9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dcusa</a:t>
                      </a: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contract mgr.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Difficult to get on mailing list. Have to figure out yourself. Maybe add on </a:t>
                      </a:r>
                      <a:r>
                        <a:rPr lang="en-GB" sz="9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dcusa</a:t>
                      </a: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website (DDDG).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endParaRPr lang="en-GB" sz="9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Information spread across many different websites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Each website puts the charging statements in different places.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Distributors name these files differently. Naming issues </a:t>
                      </a:r>
                      <a:r>
                        <a:rPr lang="en-GB" sz="9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esp</a:t>
                      </a: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for automation. Same </a:t>
                      </a:r>
                      <a:r>
                        <a:rPr lang="en-GB" sz="9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dnos</a:t>
                      </a: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can also name file different YoY. 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Some websites harder to navigate than others. Some </a:t>
                      </a:r>
                      <a:r>
                        <a:rPr lang="en-GB" sz="9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idnos</a:t>
                      </a: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do not have a website.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Unified front page. Not labelled properly. Should be a record on what they are,. Lack of consistency 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endParaRPr lang="en-GB" sz="9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endParaRPr lang="en-GB" sz="9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Sometimes missing latest updates. Not sure when they are released. (High, Common)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Don’t always know about new distributors entering the market.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Sometime expecting charges, sometimes it is blank. Just missing (fixed charges, or capacity charges)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Inaccurate prices for contracts and quotes. Over-charging or under-charging. Poor customer experience.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A lot of time wasted. Inefficient. Low confidence from customers. If the charges do not match. Does not generate high confidence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DUoS</a:t>
                      </a: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residual charging often blank (not always clear why). Some 0 some use dash, some blank.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Takes time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End up with incomplete information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New , existing DCUSA users struggle to learn where everything is.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0431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76671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850671-7625-4152-22BA-DB74A9D652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BA45773-83CB-89EB-F054-F01CE6EAD8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GET IT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35AA623D-5FED-A231-F8BE-146663023B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2919407"/>
              </p:ext>
            </p:extLst>
          </p:nvPr>
        </p:nvGraphicFramePr>
        <p:xfrm>
          <a:off x="416690" y="1042146"/>
          <a:ext cx="10845221" cy="521073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29763">
                  <a:extLst>
                    <a:ext uri="{9D8B030D-6E8A-4147-A177-3AD203B41FA5}">
                      <a16:colId xmlns:a16="http://schemas.microsoft.com/office/drawing/2014/main" val="707070334"/>
                    </a:ext>
                  </a:extLst>
                </a:gridCol>
                <a:gridCol w="2145610">
                  <a:extLst>
                    <a:ext uri="{9D8B030D-6E8A-4147-A177-3AD203B41FA5}">
                      <a16:colId xmlns:a16="http://schemas.microsoft.com/office/drawing/2014/main" val="258999228"/>
                    </a:ext>
                  </a:extLst>
                </a:gridCol>
                <a:gridCol w="3569928">
                  <a:extLst>
                    <a:ext uri="{9D8B030D-6E8A-4147-A177-3AD203B41FA5}">
                      <a16:colId xmlns:a16="http://schemas.microsoft.com/office/drawing/2014/main" val="3228058259"/>
                    </a:ext>
                  </a:extLst>
                </a:gridCol>
                <a:gridCol w="2246044">
                  <a:extLst>
                    <a:ext uri="{9D8B030D-6E8A-4147-A177-3AD203B41FA5}">
                      <a16:colId xmlns:a16="http://schemas.microsoft.com/office/drawing/2014/main" val="3139908397"/>
                    </a:ext>
                  </a:extLst>
                </a:gridCol>
                <a:gridCol w="1953876">
                  <a:extLst>
                    <a:ext uri="{9D8B030D-6E8A-4147-A177-3AD203B41FA5}">
                      <a16:colId xmlns:a16="http://schemas.microsoft.com/office/drawing/2014/main" val="1261144991"/>
                    </a:ext>
                  </a:extLst>
                </a:gridCol>
              </a:tblGrid>
              <a:tr h="340288">
                <a:tc>
                  <a:txBody>
                    <a:bodyPr/>
                    <a:lstStyle/>
                    <a:p>
                      <a:r>
                        <a:rPr lang="en-GB" sz="900" dirty="0">
                          <a:latin typeface="Montserrat" panose="00000500000000000000" pitchFamily="2" charset="0"/>
                        </a:rPr>
                        <a:t>STAGE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900" dirty="0">
                          <a:latin typeface="Montserrat" panose="00000500000000000000" pitchFamily="2" charset="0"/>
                        </a:rPr>
                        <a:t>CURRENT PROCESS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900" dirty="0">
                          <a:latin typeface="Montserrat" panose="00000500000000000000" pitchFamily="2" charset="0"/>
                        </a:rPr>
                        <a:t>PAINT POINTS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900" dirty="0">
                          <a:latin typeface="Montserrat" panose="00000500000000000000" pitchFamily="2" charset="0"/>
                        </a:rPr>
                        <a:t>RISK / ERRORS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900" dirty="0">
                          <a:latin typeface="Montserrat" panose="00000500000000000000" pitchFamily="2" charset="0"/>
                        </a:rPr>
                        <a:t>IMPACT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78443431"/>
                  </a:ext>
                </a:extLst>
              </a:tr>
              <a:tr h="487044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9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Montserrat" panose="00000500000000000000" pitchFamily="2" charset="0"/>
                        </a:rPr>
                        <a:t>Get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Download Excel files from each website (both pdf and excel)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Keep track of different versions (high issues)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Pull information from different sections of the workbook. Some </a:t>
                      </a:r>
                      <a:r>
                        <a:rPr lang="en-GB" sz="9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dno</a:t>
                      </a: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publish indent, screams for consistency .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Host </a:t>
                      </a:r>
                      <a:r>
                        <a:rPr lang="en-GB" sz="9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dno</a:t>
                      </a: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have issues. Not aligning formats. 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Excel files are setup and named differently. 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Some have merged cells, columns in different place.  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Formatting is different (for e.g. some DNOs use commas separators or strikethrough format)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Different people seem to be filling in different parts which makes the workbook inconsistent (opinion)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When files are updated, you cannot tell what’s actually changed. (communication).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Status on charging statement says final – not sure if that gets updated.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Some </a:t>
                      </a:r>
                      <a:r>
                        <a:rPr lang="en-GB" sz="9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dnos</a:t>
                      </a: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are publishing statement again while others are issuing addenda. </a:t>
                      </a:r>
                    </a:p>
                    <a:p>
                      <a:pPr marL="0" indent="0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endParaRPr lang="en-GB" sz="9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Our systems sometime fail to read the data properly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Cannot automate – need manual workarounds.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Sometime the format changes without notice or an explanation on what has changed or why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No template (agreed by </a:t>
                      </a:r>
                      <a:r>
                        <a:rPr lang="en-GB" sz="9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dno</a:t>
                      </a: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working group) agreed by </a:t>
                      </a:r>
                      <a:r>
                        <a:rPr lang="en-GB" sz="9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ofgem</a:t>
                      </a: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.  Words only around doc. Not annexes. 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Expensive and time-consuming fixes.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More time for staff to manual review and resolve.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Lack in customer confidence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0431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19807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BC31FF-3981-FF80-5321-99A94ECF99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CDD262B-990E-A447-F83F-6EBC2FD2A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STANDARDISE AND CHECK IT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6370A3C8-B961-D620-7D13-F30C65544B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4331655"/>
              </p:ext>
            </p:extLst>
          </p:nvPr>
        </p:nvGraphicFramePr>
        <p:xfrm>
          <a:off x="486156" y="1250018"/>
          <a:ext cx="10861549" cy="484552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40308">
                  <a:extLst>
                    <a:ext uri="{9D8B030D-6E8A-4147-A177-3AD203B41FA5}">
                      <a16:colId xmlns:a16="http://schemas.microsoft.com/office/drawing/2014/main" val="707070334"/>
                    </a:ext>
                  </a:extLst>
                </a:gridCol>
                <a:gridCol w="2340864">
                  <a:extLst>
                    <a:ext uri="{9D8B030D-6E8A-4147-A177-3AD203B41FA5}">
                      <a16:colId xmlns:a16="http://schemas.microsoft.com/office/drawing/2014/main" val="258999228"/>
                    </a:ext>
                  </a:extLst>
                </a:gridCol>
                <a:gridCol w="3602736">
                  <a:extLst>
                    <a:ext uri="{9D8B030D-6E8A-4147-A177-3AD203B41FA5}">
                      <a16:colId xmlns:a16="http://schemas.microsoft.com/office/drawing/2014/main" val="3228058259"/>
                    </a:ext>
                  </a:extLst>
                </a:gridCol>
                <a:gridCol w="2020824">
                  <a:extLst>
                    <a:ext uri="{9D8B030D-6E8A-4147-A177-3AD203B41FA5}">
                      <a16:colId xmlns:a16="http://schemas.microsoft.com/office/drawing/2014/main" val="3139908397"/>
                    </a:ext>
                  </a:extLst>
                </a:gridCol>
                <a:gridCol w="1956817">
                  <a:extLst>
                    <a:ext uri="{9D8B030D-6E8A-4147-A177-3AD203B41FA5}">
                      <a16:colId xmlns:a16="http://schemas.microsoft.com/office/drawing/2014/main" val="1261144991"/>
                    </a:ext>
                  </a:extLst>
                </a:gridCol>
              </a:tblGrid>
              <a:tr h="560494">
                <a:tc>
                  <a:txBody>
                    <a:bodyPr/>
                    <a:lstStyle/>
                    <a:p>
                      <a:r>
                        <a:rPr lang="en-GB" sz="900" dirty="0">
                          <a:latin typeface="Montserrat" panose="00000500000000000000" pitchFamily="2" charset="0"/>
                        </a:rPr>
                        <a:t>STAGE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900" dirty="0">
                          <a:latin typeface="Montserrat" panose="00000500000000000000" pitchFamily="2" charset="0"/>
                        </a:rPr>
                        <a:t>CURRENT PROCESS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900" dirty="0">
                          <a:latin typeface="Montserrat" panose="00000500000000000000" pitchFamily="2" charset="0"/>
                        </a:rPr>
                        <a:t>PAINT POINTS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900" dirty="0">
                          <a:latin typeface="Montserrat" panose="00000500000000000000" pitchFamily="2" charset="0"/>
                        </a:rPr>
                        <a:t>RISK / ERRORS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900" dirty="0">
                          <a:latin typeface="Montserrat" panose="00000500000000000000" pitchFamily="2" charset="0"/>
                        </a:rPr>
                        <a:t>IMPACT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78443431"/>
                  </a:ext>
                </a:extLst>
              </a:tr>
              <a:tr h="428502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9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Montserrat" panose="00000500000000000000" pitchFamily="2" charset="0"/>
                        </a:rPr>
                        <a:t>Check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Consolidate and align the charging info to compare YoY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/>
                          </a:solidFill>
                        </a:rPr>
                        <a:t>Standardising, converting so it makes sense to me. Makes sense to my business. 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/>
                          </a:solidFill>
                        </a:rPr>
                        <a:t>Simplify information</a:t>
                      </a:r>
                      <a:endParaRPr lang="en-GB" sz="9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Build our own spreadsheet or database.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Turn costs into HH cost curves, which depend on RAG timings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endParaRPr lang="en-GB" sz="9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Sometimes hard to do fair comparisons (apples vs apples)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Some fields are filled in differently by each distributor and even same network operator.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Not always clear on the calculation method being used (sensitivity).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Sometimes same charges appear twice differently.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Sometimes info is incorrect annex 2. Import and export are wrong way round e.g. some strikethrough other do not. Same with addendum.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If LLF blank remove from statement (internal workarounds). Have to delete manually. 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Annex 2 – </a:t>
                      </a:r>
                      <a:r>
                        <a:rPr lang="en-GB" sz="9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dno</a:t>
                      </a: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only publish name of site but no LLF and no MPAN. Just site name or holding name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A site appears in 2025 data but disappears in 2026 without reason.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Sometimes profile class covers 2-5 rather 2,3,4,5. system cannot manage. Also happens to open LFCs.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Dno</a:t>
                      </a: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using same </a:t>
                      </a:r>
                      <a:r>
                        <a:rPr lang="en-GB" sz="9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llfc</a:t>
                      </a: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for closed, same one for open one.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Compare the wrong rates by mistake.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Incorrect charge to customers.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Confident lack of with customers.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endParaRPr lang="en-GB" sz="9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  <a:p>
                      <a:pPr marL="0" indent="0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endParaRPr lang="en-GB" sz="9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Forecast are inaccurate.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Can't give customers the correct information.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Have to contact DNO 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No clarity of changes thus confusion. 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0431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29462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D04CD7-9CED-C8B0-017D-E439C7D67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AAAE4C7-344E-4859-C49A-6A1CF23231BB}"/>
              </a:ext>
            </a:extLst>
          </p:cNvPr>
          <p:cNvSpPr/>
          <p:nvPr/>
        </p:nvSpPr>
        <p:spPr>
          <a:xfrm>
            <a:off x="0" y="4955657"/>
            <a:ext cx="6345936" cy="138671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E0F125B-563F-37EE-FEB6-9665FF4D0208}"/>
              </a:ext>
            </a:extLst>
          </p:cNvPr>
          <p:cNvSpPr/>
          <p:nvPr/>
        </p:nvSpPr>
        <p:spPr>
          <a:xfrm>
            <a:off x="0" y="1598851"/>
            <a:ext cx="6345936" cy="27262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3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02D9D42-65AB-7177-6A90-C19FE50B3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AGENDA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8E68B04-8F9D-6269-5281-D5B09C706425}"/>
              </a:ext>
            </a:extLst>
          </p:cNvPr>
          <p:cNvSpPr/>
          <p:nvPr/>
        </p:nvSpPr>
        <p:spPr>
          <a:xfrm>
            <a:off x="0" y="4297753"/>
            <a:ext cx="6345936" cy="657904"/>
          </a:xfrm>
          <a:prstGeom prst="rect">
            <a:avLst/>
          </a:prstGeom>
          <a:solidFill>
            <a:srgbClr val="15315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4CD32B8-72FE-B685-5CC7-75D36E934B7B}"/>
              </a:ext>
            </a:extLst>
          </p:cNvPr>
          <p:cNvSpPr txBox="1"/>
          <p:nvPr/>
        </p:nvSpPr>
        <p:spPr>
          <a:xfrm>
            <a:off x="901625" y="1483737"/>
            <a:ext cx="5334583" cy="4442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GB" dirty="0">
                <a:solidFill>
                  <a:schemeClr val="accent3"/>
                </a:solidFill>
              </a:rPr>
              <a:t>Recap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GB" dirty="0">
                <a:solidFill>
                  <a:schemeClr val="accent3"/>
                </a:solidFill>
              </a:rPr>
              <a:t>Review Meeting 1 outcomes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GB" dirty="0">
                <a:solidFill>
                  <a:schemeClr val="accent3"/>
                </a:solidFill>
              </a:rPr>
              <a:t>Share roadmap to MVP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GB" dirty="0">
                <a:solidFill>
                  <a:schemeClr val="accent3"/>
                </a:solidFill>
              </a:rPr>
              <a:t>Let’s Walk Through the Process Together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GB" dirty="0">
                <a:solidFill>
                  <a:schemeClr val="accent3"/>
                </a:solidFill>
              </a:rPr>
              <a:t>Define and agree pain points for MVP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GB" dirty="0">
                <a:solidFill>
                  <a:schemeClr val="bg1"/>
                </a:solidFill>
              </a:rPr>
              <a:t>Establish MVP feature set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GB" dirty="0">
                <a:solidFill>
                  <a:schemeClr val="bg1"/>
                </a:solidFill>
              </a:rPr>
              <a:t>Discuss data standardisation approach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GB" dirty="0">
                <a:solidFill>
                  <a:schemeClr val="bg1"/>
                </a:solidFill>
              </a:rPr>
              <a:t>Address security concerns</a:t>
            </a:r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9DC8C751-D5A5-49B8-F8D3-AF4494A07E2D}"/>
              </a:ext>
            </a:extLst>
          </p:cNvPr>
          <p:cNvSpPr/>
          <p:nvPr/>
        </p:nvSpPr>
        <p:spPr>
          <a:xfrm>
            <a:off x="6492240" y="1700783"/>
            <a:ext cx="365760" cy="2365201"/>
          </a:xfrm>
          <a:prstGeom prst="rightBrac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E7DFA4B-2FEB-14B8-805C-DED56A7A5BA6}"/>
              </a:ext>
            </a:extLst>
          </p:cNvPr>
          <p:cNvSpPr txBox="1"/>
          <p:nvPr/>
        </p:nvSpPr>
        <p:spPr>
          <a:xfrm>
            <a:off x="6986016" y="4955656"/>
            <a:ext cx="2340864" cy="419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50000"/>
              </a:lnSpc>
            </a:pPr>
            <a:r>
              <a:rPr lang="en-GB" sz="1600" i="1" dirty="0">
                <a:solidFill>
                  <a:schemeClr val="bg1">
                    <a:lumMod val="65000"/>
                  </a:schemeClr>
                </a:solidFill>
                <a:latin typeface="Montserrat" panose="00000500000000000000" pitchFamily="2" charset="0"/>
              </a:rPr>
              <a:t>Future sessions</a:t>
            </a:r>
            <a:endParaRPr lang="en-GB" sz="1600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DF6530-AA76-1436-AA5F-87DEC08ADA16}"/>
              </a:ext>
            </a:extLst>
          </p:cNvPr>
          <p:cNvSpPr txBox="1"/>
          <p:nvPr/>
        </p:nvSpPr>
        <p:spPr>
          <a:xfrm>
            <a:off x="6918376" y="2643843"/>
            <a:ext cx="4371999" cy="419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50000"/>
              </a:lnSpc>
            </a:pPr>
            <a:r>
              <a:rPr lang="en-GB" sz="1600" i="1" dirty="0">
                <a:solidFill>
                  <a:schemeClr val="bg1">
                    <a:lumMod val="65000"/>
                  </a:schemeClr>
                </a:solidFill>
                <a:latin typeface="Montserrat" panose="00000500000000000000" pitchFamily="2" charset="0"/>
              </a:rPr>
              <a:t>Try and cover off today</a:t>
            </a:r>
            <a:endParaRPr lang="en-GB" sz="1600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Right Brace 12">
            <a:extLst>
              <a:ext uri="{FF2B5EF4-FFF2-40B4-BE49-F238E27FC236}">
                <a16:creationId xmlns:a16="http://schemas.microsoft.com/office/drawing/2014/main" id="{44E2A09E-C34C-B14C-1EA8-CE18EB38789D}"/>
              </a:ext>
            </a:extLst>
          </p:cNvPr>
          <p:cNvSpPr/>
          <p:nvPr/>
        </p:nvSpPr>
        <p:spPr>
          <a:xfrm>
            <a:off x="6501384" y="4673774"/>
            <a:ext cx="329184" cy="1128344"/>
          </a:xfrm>
          <a:prstGeom prst="rightBrac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2054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22D9B-265A-1DFF-F215-549C70B4DC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1216C60-EBC8-1B01-0287-46A4A8118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USE IT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83D1AD7B-86C2-0E2A-D248-07BA61C061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9080872"/>
              </p:ext>
            </p:extLst>
          </p:nvPr>
        </p:nvGraphicFramePr>
        <p:xfrm>
          <a:off x="486156" y="1250018"/>
          <a:ext cx="10861549" cy="484552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35796">
                  <a:extLst>
                    <a:ext uri="{9D8B030D-6E8A-4147-A177-3AD203B41FA5}">
                      <a16:colId xmlns:a16="http://schemas.microsoft.com/office/drawing/2014/main" val="707070334"/>
                    </a:ext>
                  </a:extLst>
                </a:gridCol>
                <a:gridCol w="2145376">
                  <a:extLst>
                    <a:ext uri="{9D8B030D-6E8A-4147-A177-3AD203B41FA5}">
                      <a16:colId xmlns:a16="http://schemas.microsoft.com/office/drawing/2014/main" val="258999228"/>
                    </a:ext>
                  </a:extLst>
                </a:gridCol>
                <a:gridCol w="2999232">
                  <a:extLst>
                    <a:ext uri="{9D8B030D-6E8A-4147-A177-3AD203B41FA5}">
                      <a16:colId xmlns:a16="http://schemas.microsoft.com/office/drawing/2014/main" val="3228058259"/>
                    </a:ext>
                  </a:extLst>
                </a:gridCol>
                <a:gridCol w="2368296">
                  <a:extLst>
                    <a:ext uri="{9D8B030D-6E8A-4147-A177-3AD203B41FA5}">
                      <a16:colId xmlns:a16="http://schemas.microsoft.com/office/drawing/2014/main" val="3139908397"/>
                    </a:ext>
                  </a:extLst>
                </a:gridCol>
                <a:gridCol w="2212849">
                  <a:extLst>
                    <a:ext uri="{9D8B030D-6E8A-4147-A177-3AD203B41FA5}">
                      <a16:colId xmlns:a16="http://schemas.microsoft.com/office/drawing/2014/main" val="1261144991"/>
                    </a:ext>
                  </a:extLst>
                </a:gridCol>
              </a:tblGrid>
              <a:tr h="560494">
                <a:tc>
                  <a:txBody>
                    <a:bodyPr/>
                    <a:lstStyle/>
                    <a:p>
                      <a:r>
                        <a:rPr lang="en-GB" sz="900" dirty="0">
                          <a:latin typeface="Montserrat" panose="00000500000000000000" pitchFamily="2" charset="0"/>
                        </a:rPr>
                        <a:t>STAGE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900" dirty="0">
                          <a:latin typeface="Montserrat" panose="00000500000000000000" pitchFamily="2" charset="0"/>
                        </a:rPr>
                        <a:t>CURRENT PROCESS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900" dirty="0">
                          <a:latin typeface="Montserrat" panose="00000500000000000000" pitchFamily="2" charset="0"/>
                        </a:rPr>
                        <a:t>PAINT POINTS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900" dirty="0">
                          <a:latin typeface="Montserrat" panose="00000500000000000000" pitchFamily="2" charset="0"/>
                        </a:rPr>
                        <a:t>RISK / ERRORS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900" dirty="0">
                          <a:latin typeface="Montserrat" panose="00000500000000000000" pitchFamily="2" charset="0"/>
                        </a:rPr>
                        <a:t>IMPACT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78443431"/>
                  </a:ext>
                </a:extLst>
              </a:tr>
              <a:tr h="428502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9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Montserrat" panose="00000500000000000000" pitchFamily="2" charset="0"/>
                        </a:rPr>
                        <a:t>Use It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Put the correct charges on customer bills (after price established)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Explain charges to customers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Plan future costs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Map charges correctly (</a:t>
                      </a:r>
                      <a:r>
                        <a:rPr lang="en-GB" sz="9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DUoS</a:t>
                      </a: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to </a:t>
                      </a:r>
                      <a:r>
                        <a:rPr lang="en-GB" sz="9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TNUoS</a:t>
                      </a: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)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Form part of the price, competitive tendering process.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Forecasting, pricing and billing.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Customers do not understand what they’re being charged.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Unable to accurately charge, forecast and bill customers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No clear notes on how things are calculated.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Can't explain why charges have jumped YoY. 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Template does not fit all types of charges properly.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DNO user – interpreting HH periods and time bands which are different DNO to DNO (text format).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Wrong charges applied to bills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Customers complain about unexplained charges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Massive commercial risk that we do not recover our costs correctly 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Pick wrong charges as they are not clear 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endParaRPr lang="en-GB" sz="9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Customers are confused and complain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Spend lots of time explaining charges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Lack of trust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Hard to check accuracy.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0431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51673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875E83-E4FC-2F3C-5D81-6090F06BA6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05FE0E-D071-1577-B434-320D451E2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KEEP IT UP-TO-DATE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BAA77096-C291-F79E-0378-7092DDEA8B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0724021"/>
              </p:ext>
            </p:extLst>
          </p:nvPr>
        </p:nvGraphicFramePr>
        <p:xfrm>
          <a:off x="486156" y="1250018"/>
          <a:ext cx="10861549" cy="484552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35796">
                  <a:extLst>
                    <a:ext uri="{9D8B030D-6E8A-4147-A177-3AD203B41FA5}">
                      <a16:colId xmlns:a16="http://schemas.microsoft.com/office/drawing/2014/main" val="707070334"/>
                    </a:ext>
                  </a:extLst>
                </a:gridCol>
                <a:gridCol w="2501992">
                  <a:extLst>
                    <a:ext uri="{9D8B030D-6E8A-4147-A177-3AD203B41FA5}">
                      <a16:colId xmlns:a16="http://schemas.microsoft.com/office/drawing/2014/main" val="258999228"/>
                    </a:ext>
                  </a:extLst>
                </a:gridCol>
                <a:gridCol w="2642616">
                  <a:extLst>
                    <a:ext uri="{9D8B030D-6E8A-4147-A177-3AD203B41FA5}">
                      <a16:colId xmlns:a16="http://schemas.microsoft.com/office/drawing/2014/main" val="3228058259"/>
                    </a:ext>
                  </a:extLst>
                </a:gridCol>
                <a:gridCol w="2368296">
                  <a:extLst>
                    <a:ext uri="{9D8B030D-6E8A-4147-A177-3AD203B41FA5}">
                      <a16:colId xmlns:a16="http://schemas.microsoft.com/office/drawing/2014/main" val="3139908397"/>
                    </a:ext>
                  </a:extLst>
                </a:gridCol>
                <a:gridCol w="2212849">
                  <a:extLst>
                    <a:ext uri="{9D8B030D-6E8A-4147-A177-3AD203B41FA5}">
                      <a16:colId xmlns:a16="http://schemas.microsoft.com/office/drawing/2014/main" val="1261144991"/>
                    </a:ext>
                  </a:extLst>
                </a:gridCol>
              </a:tblGrid>
              <a:tr h="560494">
                <a:tc>
                  <a:txBody>
                    <a:bodyPr/>
                    <a:lstStyle/>
                    <a:p>
                      <a:r>
                        <a:rPr lang="en-GB" sz="900" dirty="0">
                          <a:latin typeface="Montserrat" panose="00000500000000000000" pitchFamily="2" charset="0"/>
                        </a:rPr>
                        <a:t>STAGE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900" dirty="0">
                          <a:latin typeface="Montserrat" panose="00000500000000000000" pitchFamily="2" charset="0"/>
                        </a:rPr>
                        <a:t>CURRENT PROCESS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900" dirty="0">
                          <a:latin typeface="Montserrat" panose="00000500000000000000" pitchFamily="2" charset="0"/>
                        </a:rPr>
                        <a:t>PAINT POINTS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900" dirty="0">
                          <a:latin typeface="Montserrat" panose="00000500000000000000" pitchFamily="2" charset="0"/>
                        </a:rPr>
                        <a:t>RISK / ERRORS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900" dirty="0">
                          <a:latin typeface="Montserrat" panose="00000500000000000000" pitchFamily="2" charset="0"/>
                        </a:rPr>
                        <a:t>IMPACT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78443431"/>
                  </a:ext>
                </a:extLst>
              </a:tr>
              <a:tr h="428502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9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Montserrat" panose="00000500000000000000" pitchFamily="2" charset="0"/>
                        </a:rPr>
                        <a:t>Keep It Up-to-date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Check for updates to charging statements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Track changes published x months ahead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Spot changes that happen mid year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No notes about what has changed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No alerts when updates happen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Can't see what has been updated and why.</a:t>
                      </a:r>
                    </a:p>
                    <a:p>
                      <a:pPr marL="0" indent="0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endParaRPr lang="en-GB" sz="9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endParaRPr lang="en-GB" sz="90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Miss important updates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Use old charges by mistake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Don’t catch mid year changes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Could charge customers' wrong amount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GB" sz="9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Risk of not treating customers fairly.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0431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72362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7409BF-0123-B025-B554-5CC7B5F721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BE6BD55-37FC-3D24-3FB1-022F95F9C2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2974" y="3209125"/>
            <a:ext cx="9316528" cy="439749"/>
          </a:xfrm>
        </p:spPr>
        <p:txBody>
          <a:bodyPr/>
          <a:lstStyle/>
          <a:p>
            <a:pPr algn="ctr"/>
            <a:r>
              <a:rPr lang="en-GB" sz="2800" dirty="0"/>
              <a:t>DNO VALIDATION</a:t>
            </a:r>
          </a:p>
        </p:txBody>
      </p:sp>
    </p:spTree>
    <p:extLst>
      <p:ext uri="{BB962C8B-B14F-4D97-AF65-F5344CB8AC3E}">
        <p14:creationId xmlns:p14="http://schemas.microsoft.com/office/powerpoint/2010/main" val="33530451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2F30B0-200D-5E0B-2661-966C59DE9A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4299783-6707-10D8-96C3-F57F4D182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VERIFICATION OF KEY THEMES</a:t>
            </a:r>
          </a:p>
        </p:txBody>
      </p:sp>
    </p:spTree>
    <p:extLst>
      <p:ext uri="{BB962C8B-B14F-4D97-AF65-F5344CB8AC3E}">
        <p14:creationId xmlns:p14="http://schemas.microsoft.com/office/powerpoint/2010/main" val="13976676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EF1509-C215-BAAD-9BF5-414E3080FE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2967414-A254-08DA-6214-82FF4C24D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RECONCILING GAPS</a:t>
            </a:r>
          </a:p>
        </p:txBody>
      </p:sp>
    </p:spTree>
    <p:extLst>
      <p:ext uri="{BB962C8B-B14F-4D97-AF65-F5344CB8AC3E}">
        <p14:creationId xmlns:p14="http://schemas.microsoft.com/office/powerpoint/2010/main" val="40316783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7359D-3D05-76A1-1153-86AA5A8AC0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9A710AD-F3C7-A8C0-958D-9ABD02FC6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2974" y="3209125"/>
            <a:ext cx="9316528" cy="439749"/>
          </a:xfrm>
        </p:spPr>
        <p:txBody>
          <a:bodyPr/>
          <a:lstStyle/>
          <a:p>
            <a:pPr algn="ctr"/>
            <a:r>
              <a:rPr lang="en-GB" sz="2800" dirty="0"/>
              <a:t>FEATURE PRIORTISATION</a:t>
            </a:r>
          </a:p>
        </p:txBody>
      </p:sp>
    </p:spTree>
    <p:extLst>
      <p:ext uri="{BB962C8B-B14F-4D97-AF65-F5344CB8AC3E}">
        <p14:creationId xmlns:p14="http://schemas.microsoft.com/office/powerpoint/2010/main" val="26883654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813497-16A5-805B-676A-123E89377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AEA50A3-B4BD-454F-B6B1-044093104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MVP FEATURE PRIORTISATION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54A07A98-33ED-B44E-78E4-210006F91A84}"/>
              </a:ext>
            </a:extLst>
          </p:cNvPr>
          <p:cNvGraphicFramePr>
            <a:graphicFrameLocks noGrp="1"/>
          </p:cNvGraphicFramePr>
          <p:nvPr/>
        </p:nvGraphicFramePr>
        <p:xfrm>
          <a:off x="1014984" y="1259162"/>
          <a:ext cx="9994392" cy="323770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498598">
                  <a:extLst>
                    <a:ext uri="{9D8B030D-6E8A-4147-A177-3AD203B41FA5}">
                      <a16:colId xmlns:a16="http://schemas.microsoft.com/office/drawing/2014/main" val="707070334"/>
                    </a:ext>
                  </a:extLst>
                </a:gridCol>
                <a:gridCol w="2498598">
                  <a:extLst>
                    <a:ext uri="{9D8B030D-6E8A-4147-A177-3AD203B41FA5}">
                      <a16:colId xmlns:a16="http://schemas.microsoft.com/office/drawing/2014/main" val="258999228"/>
                    </a:ext>
                  </a:extLst>
                </a:gridCol>
                <a:gridCol w="2498598">
                  <a:extLst>
                    <a:ext uri="{9D8B030D-6E8A-4147-A177-3AD203B41FA5}">
                      <a16:colId xmlns:a16="http://schemas.microsoft.com/office/drawing/2014/main" val="3228058259"/>
                    </a:ext>
                  </a:extLst>
                </a:gridCol>
                <a:gridCol w="2498598">
                  <a:extLst>
                    <a:ext uri="{9D8B030D-6E8A-4147-A177-3AD203B41FA5}">
                      <a16:colId xmlns:a16="http://schemas.microsoft.com/office/drawing/2014/main" val="3139908397"/>
                    </a:ext>
                  </a:extLst>
                </a:gridCol>
              </a:tblGrid>
              <a:tr h="587926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Montserrat" panose="00000500000000000000" pitchFamily="2" charset="0"/>
                        </a:rPr>
                        <a:t>MUST HAVE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Montserrat" panose="00000500000000000000" pitchFamily="2" charset="0"/>
                        </a:rPr>
                        <a:t>SHOULD HAVE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Montserrat" panose="00000500000000000000" pitchFamily="2" charset="0"/>
                        </a:rPr>
                        <a:t>COULD HAVE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Montserrat" panose="00000500000000000000" pitchFamily="2" charset="0"/>
                        </a:rPr>
                        <a:t>WON’T HAVE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8443431"/>
                  </a:ext>
                </a:extLst>
              </a:tr>
              <a:tr h="264978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Non-negotiable. Features that must be part of the MVP.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Important but not critical for the initial launch.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Desirable – include only if easy to do and resource costs are low. 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GB"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Not part of the current scope (may be considered later)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0431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75596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8258AC-C445-3FF7-3F82-829AF64E01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61D2B5E-202B-B7DD-0E12-63AEEE91C9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2974" y="3209125"/>
            <a:ext cx="9316528" cy="439749"/>
          </a:xfrm>
        </p:spPr>
        <p:txBody>
          <a:bodyPr/>
          <a:lstStyle/>
          <a:p>
            <a:pPr algn="ctr"/>
            <a:r>
              <a:rPr lang="en-GB" sz="2800" dirty="0"/>
              <a:t>RECAP</a:t>
            </a:r>
          </a:p>
        </p:txBody>
      </p:sp>
    </p:spTree>
    <p:extLst>
      <p:ext uri="{BB962C8B-B14F-4D97-AF65-F5344CB8AC3E}">
        <p14:creationId xmlns:p14="http://schemas.microsoft.com/office/powerpoint/2010/main" val="22956541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E193-D102-906E-F189-6F61EB8BD3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1832F37-D99B-5DA0-5894-2BC0152EBC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GETTING EVERYONE ON THE SAME PAGE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C33C994-6956-241D-D378-D794ADDC25D5}"/>
              </a:ext>
            </a:extLst>
          </p:cNvPr>
          <p:cNvSpPr txBox="1"/>
          <p:nvPr/>
        </p:nvSpPr>
        <p:spPr>
          <a:xfrm>
            <a:off x="694880" y="1186159"/>
            <a:ext cx="10378504" cy="4113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50000"/>
              </a:lnSpc>
            </a:pPr>
            <a:r>
              <a:rPr lang="en-GB" sz="1600" b="1" dirty="0">
                <a:solidFill>
                  <a:schemeClr val="accent3"/>
                </a:solidFill>
                <a:latin typeface="Montserrat" panose="00000500000000000000" pitchFamily="2" charset="0"/>
              </a:rPr>
              <a:t>Problem</a:t>
            </a: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DNOs publishing charging statements separately, reports of inconsistent formatting used, limited explanations, hidden calculation method.</a:t>
            </a: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endParaRPr lang="en-GB" sz="1600" dirty="0">
              <a:solidFill>
                <a:schemeClr val="accent3"/>
              </a:solidFill>
            </a:endParaRPr>
          </a:p>
          <a:p>
            <a:pPr lvl="1">
              <a:lnSpc>
                <a:spcPct val="150000"/>
              </a:lnSpc>
            </a:pPr>
            <a:r>
              <a:rPr lang="en-GB" sz="1600" b="1" dirty="0">
                <a:solidFill>
                  <a:schemeClr val="accent3"/>
                </a:solidFill>
                <a:latin typeface="Montserrat" panose="00000500000000000000" pitchFamily="2" charset="0"/>
              </a:rPr>
              <a:t>Solution</a:t>
            </a: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Single platform, standardised data presentation, clear labels and explanations, automated data collection via APIs.</a:t>
            </a: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endParaRPr lang="en-GB" sz="1600" dirty="0">
              <a:solidFill>
                <a:schemeClr val="accent3"/>
              </a:solidFill>
            </a:endParaRPr>
          </a:p>
          <a:p>
            <a:pPr lvl="1">
              <a:lnSpc>
                <a:spcPct val="150000"/>
              </a:lnSpc>
            </a:pPr>
            <a:r>
              <a:rPr lang="en-GB" sz="1600" b="1" dirty="0">
                <a:solidFill>
                  <a:schemeClr val="accent3"/>
                </a:solidFill>
                <a:latin typeface="Montserrat" panose="00000500000000000000" pitchFamily="2" charset="0"/>
              </a:rPr>
              <a:t>Approach</a:t>
            </a: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MVP first, what can be standardised, dashboard design, look and feel, identify the core must-have features. Raising a new change is out of scope.</a:t>
            </a:r>
          </a:p>
        </p:txBody>
      </p:sp>
    </p:spTree>
    <p:extLst>
      <p:ext uri="{BB962C8B-B14F-4D97-AF65-F5344CB8AC3E}">
        <p14:creationId xmlns:p14="http://schemas.microsoft.com/office/powerpoint/2010/main" val="22161124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CA8EFE-6714-2328-BFD7-1FA93CAEE7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A96665D-3454-7465-A5E1-5211CC6F1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2974" y="3209125"/>
            <a:ext cx="9316528" cy="439749"/>
          </a:xfrm>
        </p:spPr>
        <p:txBody>
          <a:bodyPr/>
          <a:lstStyle/>
          <a:p>
            <a:pPr algn="ctr"/>
            <a:r>
              <a:rPr lang="en-GB" sz="2800" dirty="0"/>
              <a:t>MEETING 1 OUTCOMES</a:t>
            </a:r>
          </a:p>
        </p:txBody>
      </p:sp>
    </p:spTree>
    <p:extLst>
      <p:ext uri="{BB962C8B-B14F-4D97-AF65-F5344CB8AC3E}">
        <p14:creationId xmlns:p14="http://schemas.microsoft.com/office/powerpoint/2010/main" val="33019644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1B398E-8593-9AA2-268A-8BB8EAFFB5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4420193-14BB-0920-4606-55C740B957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WE IDENTIFIED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018360-9A1D-44EC-EBF7-D2E006E7CC53}"/>
              </a:ext>
            </a:extLst>
          </p:cNvPr>
          <p:cNvSpPr txBox="1"/>
          <p:nvPr/>
        </p:nvSpPr>
        <p:spPr>
          <a:xfrm>
            <a:off x="1010088" y="1311415"/>
            <a:ext cx="9557269" cy="4113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50000"/>
              </a:lnSpc>
            </a:pPr>
            <a:r>
              <a:rPr lang="en-GB" sz="1600" b="1" dirty="0">
                <a:solidFill>
                  <a:schemeClr val="accent3"/>
                </a:solidFill>
                <a:latin typeface="Montserrat" panose="00000500000000000000" pitchFamily="2" charset="0"/>
              </a:rPr>
              <a:t>Data Accessibility Issues</a:t>
            </a:r>
          </a:p>
          <a:p>
            <a:pPr marL="742950" lvl="1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Charging information is difficult to find and use across DNOs and IDNOs</a:t>
            </a:r>
          </a:p>
          <a:p>
            <a:pPr marL="742950" lvl="1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Each DNO publishes using different formats and structures  </a:t>
            </a:r>
          </a:p>
          <a:p>
            <a:pPr lvl="1">
              <a:lnSpc>
                <a:spcPct val="150000"/>
              </a:lnSpc>
            </a:pPr>
            <a:endParaRPr lang="en-GB" sz="1600" dirty="0">
              <a:solidFill>
                <a:schemeClr val="accent3"/>
              </a:solidFill>
            </a:endParaRPr>
          </a:p>
          <a:p>
            <a:pPr lvl="1">
              <a:lnSpc>
                <a:spcPct val="150000"/>
              </a:lnSpc>
            </a:pPr>
            <a:r>
              <a:rPr lang="en-GB" sz="1600" b="1" dirty="0">
                <a:solidFill>
                  <a:schemeClr val="accent3"/>
                </a:solidFill>
                <a:latin typeface="Montserrat" panose="00000500000000000000" pitchFamily="2" charset="0"/>
              </a:rPr>
              <a:t>Accuracy and Consistency Problems</a:t>
            </a:r>
            <a:endParaRPr lang="en-GB" sz="1600" dirty="0">
              <a:solidFill>
                <a:schemeClr val="accent3"/>
              </a:solidFill>
            </a:endParaRP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Some data accuracy concerns</a:t>
            </a: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Inconsistent formatting (i.e. some use comma-separators, merged cells, or strikethrough formatting)</a:t>
            </a: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Different approaches between GSP zones even with the same DNO</a:t>
            </a: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Unclear what has changed between versions</a:t>
            </a: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Sometimes conflicting information – sites being removed between versions</a:t>
            </a:r>
          </a:p>
        </p:txBody>
      </p:sp>
    </p:spTree>
    <p:extLst>
      <p:ext uri="{BB962C8B-B14F-4D97-AF65-F5344CB8AC3E}">
        <p14:creationId xmlns:p14="http://schemas.microsoft.com/office/powerpoint/2010/main" val="23512035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F766F2-E8D4-D087-6F78-DE8446A730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E67E246-1629-300B-D583-FAFE463425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GAPS &amp; CHALLENGES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9D755F-D704-D925-6A59-3321BDF4667C}"/>
              </a:ext>
            </a:extLst>
          </p:cNvPr>
          <p:cNvSpPr txBox="1"/>
          <p:nvPr/>
        </p:nvSpPr>
        <p:spPr>
          <a:xfrm>
            <a:off x="1010088" y="1311415"/>
            <a:ext cx="10246176" cy="4113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50000"/>
              </a:lnSpc>
            </a:pPr>
            <a:r>
              <a:rPr lang="en-GB" sz="1600" b="1" dirty="0">
                <a:solidFill>
                  <a:schemeClr val="accent3"/>
                </a:solidFill>
                <a:latin typeface="Montserrat" panose="00000500000000000000" pitchFamily="2" charset="0"/>
              </a:rPr>
              <a:t>Specific Technical Challenges</a:t>
            </a:r>
          </a:p>
          <a:p>
            <a:pPr marL="742950" lvl="1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EHV charges lack transparency</a:t>
            </a:r>
          </a:p>
          <a:p>
            <a:pPr marL="1200150" lvl="2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Site-specific charges are hidden</a:t>
            </a:r>
          </a:p>
          <a:p>
            <a:pPr marL="1200150" lvl="2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No clear methodology for forecasting (confidentially prevents disclosure?)</a:t>
            </a:r>
          </a:p>
          <a:p>
            <a:pPr marL="742950" lvl="1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 err="1">
                <a:solidFill>
                  <a:schemeClr val="accent3"/>
                </a:solidFill>
              </a:rPr>
              <a:t>TNUoS</a:t>
            </a:r>
            <a:r>
              <a:rPr lang="en-GB" sz="1600" dirty="0">
                <a:solidFill>
                  <a:schemeClr val="accent3"/>
                </a:solidFill>
              </a:rPr>
              <a:t> mapping complications – inconsistent population of Band 0 data</a:t>
            </a:r>
          </a:p>
          <a:p>
            <a:pPr lvl="1">
              <a:lnSpc>
                <a:spcPct val="150000"/>
              </a:lnSpc>
            </a:pPr>
            <a:endParaRPr lang="en-GB" sz="1600" dirty="0">
              <a:solidFill>
                <a:schemeClr val="accent3"/>
              </a:solidFill>
            </a:endParaRPr>
          </a:p>
          <a:p>
            <a:pPr lvl="1">
              <a:lnSpc>
                <a:spcPct val="150000"/>
              </a:lnSpc>
            </a:pPr>
            <a:r>
              <a:rPr lang="en-GB" sz="1600" b="1" dirty="0">
                <a:solidFill>
                  <a:schemeClr val="accent3"/>
                </a:solidFill>
                <a:latin typeface="Montserrat" panose="00000500000000000000" pitchFamily="2" charset="0"/>
              </a:rPr>
              <a:t>Documentation and Communication Gaps</a:t>
            </a:r>
            <a:endParaRPr lang="en-GB" sz="1600" dirty="0">
              <a:solidFill>
                <a:schemeClr val="accent3"/>
              </a:solidFill>
            </a:endParaRP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Minimal change notes when updates occur</a:t>
            </a: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Frequent requests made to publishers for clarification on assumptions, adjustments etc.</a:t>
            </a: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End users struggle to understand billing components and YoY variations.</a:t>
            </a: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DNOs may not fully understand how their statements are being used.</a:t>
            </a:r>
          </a:p>
        </p:txBody>
      </p:sp>
    </p:spTree>
    <p:extLst>
      <p:ext uri="{BB962C8B-B14F-4D97-AF65-F5344CB8AC3E}">
        <p14:creationId xmlns:p14="http://schemas.microsoft.com/office/powerpoint/2010/main" val="21944180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6816C1-55E8-9E9D-C05B-E5E07FD140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A9BC98D-EAE6-44AA-F8D2-635697BD69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KEY CONCERNS &amp; CONSIDERATIONS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2CCC77-7D98-2EEC-6F32-F2B4E1207F0E}"/>
              </a:ext>
            </a:extLst>
          </p:cNvPr>
          <p:cNvSpPr txBox="1"/>
          <p:nvPr/>
        </p:nvSpPr>
        <p:spPr>
          <a:xfrm>
            <a:off x="972912" y="1046239"/>
            <a:ext cx="10246176" cy="3743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50000"/>
              </a:lnSpc>
            </a:pPr>
            <a:r>
              <a:rPr lang="en-GB" sz="1600" b="1" dirty="0">
                <a:solidFill>
                  <a:schemeClr val="accent3"/>
                </a:solidFill>
                <a:latin typeface="Montserrat" panose="00000500000000000000" pitchFamily="2" charset="0"/>
              </a:rPr>
              <a:t>Single source of truth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accent3"/>
                </a:solidFill>
              </a:rPr>
              <a:t>But license requirements to publish on own websites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accent3"/>
                </a:solidFill>
              </a:rPr>
              <a:t>Dashboard would be a copy rather than primary source</a:t>
            </a:r>
          </a:p>
          <a:p>
            <a:pPr lvl="1">
              <a:lnSpc>
                <a:spcPct val="150000"/>
              </a:lnSpc>
            </a:pPr>
            <a:endParaRPr lang="en-GB" sz="1600" dirty="0">
              <a:solidFill>
                <a:schemeClr val="accent3"/>
              </a:solidFill>
            </a:endParaRPr>
          </a:p>
          <a:p>
            <a:pPr lvl="1">
              <a:lnSpc>
                <a:spcPct val="150000"/>
              </a:lnSpc>
            </a:pPr>
            <a:r>
              <a:rPr lang="en-GB" sz="1600" b="1" dirty="0">
                <a:solidFill>
                  <a:schemeClr val="accent3"/>
                </a:solidFill>
                <a:latin typeface="Montserrat" panose="00000500000000000000" pitchFamily="2" charset="0"/>
              </a:rPr>
              <a:t>Governance</a:t>
            </a:r>
            <a:r>
              <a:rPr lang="en-GB" sz="1600" dirty="0">
                <a:solidFill>
                  <a:schemeClr val="accent3"/>
                </a:solidFill>
              </a:rPr>
              <a:t> 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accent3"/>
                </a:solidFill>
              </a:rPr>
              <a:t>Change request needed if mandatory compliance required. </a:t>
            </a:r>
          </a:p>
          <a:p>
            <a:pPr lvl="1">
              <a:lnSpc>
                <a:spcPct val="150000"/>
              </a:lnSpc>
            </a:pPr>
            <a:endParaRPr lang="en-GB" sz="1600" dirty="0">
              <a:solidFill>
                <a:schemeClr val="accent3"/>
              </a:solidFill>
            </a:endParaRPr>
          </a:p>
          <a:p>
            <a:pPr lvl="1">
              <a:lnSpc>
                <a:spcPct val="150000"/>
              </a:lnSpc>
            </a:pPr>
            <a:r>
              <a:rPr lang="en-GB" sz="1600" b="1" dirty="0">
                <a:solidFill>
                  <a:schemeClr val="accent3"/>
                </a:solidFill>
                <a:latin typeface="Montserrat" panose="00000500000000000000" pitchFamily="2" charset="0"/>
              </a:rPr>
              <a:t>Scope</a:t>
            </a:r>
            <a:endParaRPr lang="en-GB" sz="1600" dirty="0">
              <a:solidFill>
                <a:schemeClr val="accent3"/>
              </a:solidFill>
            </a:endParaRP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1600" dirty="0">
                <a:solidFill>
                  <a:schemeClr val="accent3"/>
                </a:solidFill>
              </a:rPr>
              <a:t>Need to define whether IDNOs are included (due to complex cross-regional structures)</a:t>
            </a: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endParaRPr lang="en-GB" sz="16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8082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9141F5-1DE9-37AA-8A2C-04042FB3AD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B312676-750F-48ED-F36A-C56BFD32A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STAKEHOLDER POSITIONS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98124EF-5903-D21A-C22D-FD1F1894FE57}"/>
              </a:ext>
            </a:extLst>
          </p:cNvPr>
          <p:cNvCxnSpPr/>
          <p:nvPr/>
        </p:nvCxnSpPr>
        <p:spPr>
          <a:xfrm>
            <a:off x="5952744" y="1819656"/>
            <a:ext cx="0" cy="3218688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5D6A7BCE-360F-BB99-27BB-C58277C6D8E8}"/>
              </a:ext>
            </a:extLst>
          </p:cNvPr>
          <p:cNvSpPr txBox="1"/>
          <p:nvPr/>
        </p:nvSpPr>
        <p:spPr>
          <a:xfrm>
            <a:off x="451703" y="1819656"/>
            <a:ext cx="4998119" cy="3743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50000"/>
              </a:lnSpc>
            </a:pPr>
            <a:r>
              <a:rPr lang="en-GB" sz="1600" b="1" dirty="0">
                <a:solidFill>
                  <a:schemeClr val="accent3"/>
                </a:solidFill>
                <a:latin typeface="Montserrat" panose="00000500000000000000" pitchFamily="2" charset="0"/>
              </a:rPr>
              <a:t>Users 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accent3"/>
                </a:solidFill>
              </a:rPr>
              <a:t>Desperate for standardisation and single access point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accent3"/>
                </a:solidFill>
              </a:rPr>
              <a:t>More explanations, communication and transparency needed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accent3"/>
                </a:solidFill>
              </a:rPr>
              <a:t>Currently maintaining alternative parsing workaround solutions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accent3"/>
                </a:solidFill>
              </a:rPr>
              <a:t>Need programmatic access and export capabilities </a:t>
            </a: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endParaRPr lang="en-GB" sz="1600" dirty="0">
              <a:solidFill>
                <a:schemeClr val="accent3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BB5C3C6-4629-6B11-27DC-F2670BF2A7B1}"/>
              </a:ext>
            </a:extLst>
          </p:cNvPr>
          <p:cNvSpPr txBox="1"/>
          <p:nvPr/>
        </p:nvSpPr>
        <p:spPr>
          <a:xfrm>
            <a:off x="6239257" y="1819656"/>
            <a:ext cx="5035293" cy="3374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50000"/>
              </a:lnSpc>
            </a:pPr>
            <a:r>
              <a:rPr lang="en-GB" sz="1600" b="1" dirty="0">
                <a:solidFill>
                  <a:schemeClr val="accent3"/>
                </a:solidFill>
                <a:latin typeface="Montserrat" panose="00000500000000000000" pitchFamily="2" charset="0"/>
              </a:rPr>
              <a:t>Publishers 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accent3"/>
                </a:solidFill>
              </a:rPr>
              <a:t>Willing to help but conscious of existing constraints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accent3"/>
                </a:solidFill>
              </a:rPr>
              <a:t>Recognise formatting issues are inherent to Excel spreadsheet approach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accent3"/>
                </a:solidFill>
              </a:rPr>
              <a:t>Some already exploring API solutions 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sz="1600" dirty="0">
              <a:solidFill>
                <a:schemeClr val="accent3"/>
              </a:solidFill>
            </a:endParaRPr>
          </a:p>
          <a:p>
            <a:pPr lvl="1">
              <a:lnSpc>
                <a:spcPct val="150000"/>
              </a:lnSpc>
            </a:pPr>
            <a:endParaRPr lang="en-GB" sz="1600" dirty="0">
              <a:solidFill>
                <a:schemeClr val="accent3"/>
              </a:solidFill>
            </a:endParaRP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endParaRPr lang="en-GB" sz="16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440575"/>
      </p:ext>
    </p:extLst>
  </p:cSld>
  <p:clrMapOvr>
    <a:masterClrMapping/>
  </p:clrMapOvr>
</p:sld>
</file>

<file path=ppt/theme/theme1.xml><?xml version="1.0" encoding="utf-8"?>
<a:theme xmlns:a="http://schemas.openxmlformats.org/drawingml/2006/main" name="5_Office Theme">
  <a:themeElements>
    <a:clrScheme name="Custom 1">
      <a:dk1>
        <a:srgbClr val="0079C4"/>
      </a:dk1>
      <a:lt1>
        <a:srgbClr val="FFFFFF"/>
      </a:lt1>
      <a:dk2>
        <a:srgbClr val="D0CECE"/>
      </a:dk2>
      <a:lt2>
        <a:srgbClr val="FFFFFF"/>
      </a:lt2>
      <a:accent1>
        <a:srgbClr val="0079C4"/>
      </a:accent1>
      <a:accent2>
        <a:srgbClr val="FAB647"/>
      </a:accent2>
      <a:accent3>
        <a:srgbClr val="16315B"/>
      </a:accent3>
      <a:accent4>
        <a:srgbClr val="F27A20"/>
      </a:accent4>
      <a:accent5>
        <a:srgbClr val="5A6C8E"/>
      </a:accent5>
      <a:accent6>
        <a:srgbClr val="F27A20"/>
      </a:accent6>
      <a:hlink>
        <a:srgbClr val="0563C1"/>
      </a:hlink>
      <a:folHlink>
        <a:srgbClr val="F27A20"/>
      </a:folHlink>
    </a:clrScheme>
    <a:fontScheme name="Custom 1">
      <a:majorFont>
        <a:latin typeface="Montserrat SemiBold"/>
        <a:ea typeface=""/>
        <a:cs typeface=""/>
      </a:majorFont>
      <a:minorFont>
        <a:latin typeface="Montserra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79366B30-A780-1049-9C13-B05EEABC07F8}" vid="{F4A25033-09FE-794C-922C-FE89BB76E1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067D8106D2C244845E371D96267B92" ma:contentTypeVersion="5" ma:contentTypeDescription="Create a new document." ma:contentTypeScope="" ma:versionID="89e6d66c04bfdbd6fca7eee9f4e993f6">
  <xsd:schema xmlns:xsd="http://www.w3.org/2001/XMLSchema" xmlns:xs="http://www.w3.org/2001/XMLSchema" xmlns:p="http://schemas.microsoft.com/office/2006/metadata/properties" xmlns:ns2="b2735f37-f050-41e5-8a5e-d82ee095ede3" targetNamespace="http://schemas.microsoft.com/office/2006/metadata/properties" ma:root="true" ma:fieldsID="dd594aa8b20010348b4533dcb79ffaeb" ns2:_="">
    <xsd:import namespace="b2735f37-f050-41e5-8a5e-d82ee095ede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Reviewe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735f37-f050-41e5-8a5e-d82ee095ede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Reviewed" ma:index="11" nillable="true" ma:displayName="Reviewed" ma:default="0" ma:format="Dropdown" ma:hidden="true" ma:internalName="Reviewed" ma:readOnly="fals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viewed xmlns="b2735f37-f050-41e5-8a5e-d82ee095ede3">false</Reviewed>
  </documentManagement>
</p:properties>
</file>

<file path=customXml/itemProps1.xml><?xml version="1.0" encoding="utf-8"?>
<ds:datastoreItem xmlns:ds="http://schemas.openxmlformats.org/officeDocument/2006/customXml" ds:itemID="{A416CBA9-AC59-413C-801C-7E0EEEA6CAF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2735f37-f050-41e5-8a5e-d82ee095ede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7639B0E-14A3-4C57-895E-C2A144FA702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78E77C1-0ECF-4167-A065-B02BB4CC45B2}">
  <ds:schemaRefs>
    <ds:schemaRef ds:uri="http://schemas.microsoft.com/office/infopath/2007/PartnerControls"/>
    <ds:schemaRef ds:uri="http://schemas.microsoft.com/office/2006/documentManagement/types"/>
    <ds:schemaRef ds:uri="http://purl.org/dc/dcmitype/"/>
    <ds:schemaRef ds:uri="http://schemas.microsoft.com/office/2006/metadata/properties"/>
    <ds:schemaRef ds:uri="b2735f37-f050-41e5-8a5e-d82ee095ede3"/>
    <ds:schemaRef ds:uri="http://purl.org/dc/terms/"/>
    <ds:schemaRef ds:uri="http://schemas.openxmlformats.org/package/2006/metadata/core-properties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Data First Presentation Template (blank)</Template>
  <TotalTime>1722</TotalTime>
  <Words>1744</Words>
  <Application>Microsoft Office PowerPoint</Application>
  <PresentationFormat>Widescreen</PresentationFormat>
  <Paragraphs>258</Paragraphs>
  <Slides>26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Montserrat</vt:lpstr>
      <vt:lpstr>Courier New</vt:lpstr>
      <vt:lpstr>Arial</vt:lpstr>
      <vt:lpstr>Montserrat SemiBold</vt:lpstr>
      <vt:lpstr>Montserrat Light</vt:lpstr>
      <vt:lpstr>Calibri</vt:lpstr>
      <vt:lpstr>5_Office Theme</vt:lpstr>
      <vt:lpstr>PowerPoint Presentation</vt:lpstr>
      <vt:lpstr>AGENDA</vt:lpstr>
      <vt:lpstr>RECAP</vt:lpstr>
      <vt:lpstr>GETTING EVERYONE ON THE SAME PAGE</vt:lpstr>
      <vt:lpstr>MEETING 1 OUTCOMES</vt:lpstr>
      <vt:lpstr>WHAT WE IDENTIFIED </vt:lpstr>
      <vt:lpstr>GAPS &amp; CHALLENGES </vt:lpstr>
      <vt:lpstr>KEY CONCERNS &amp; CONSIDERATIONS</vt:lpstr>
      <vt:lpstr>STAKEHOLDER POSITIONS</vt:lpstr>
      <vt:lpstr>MVP DEFINITION</vt:lpstr>
      <vt:lpstr>WHAT WE MEAN BY MVP?</vt:lpstr>
      <vt:lpstr>ROADMAP TO MVP</vt:lpstr>
      <vt:lpstr>PowerPoint Presentation</vt:lpstr>
      <vt:lpstr>PowerPoint Presentation</vt:lpstr>
      <vt:lpstr>LET’S WALK THROUGH THE PROCESS</vt:lpstr>
      <vt:lpstr>5 STEPS EVERYONE GOES THROUGH</vt:lpstr>
      <vt:lpstr>FIND IT</vt:lpstr>
      <vt:lpstr>GET IT</vt:lpstr>
      <vt:lpstr>STANDARDISE AND CHECK IT</vt:lpstr>
      <vt:lpstr>USE IT</vt:lpstr>
      <vt:lpstr>KEEP IT UP-TO-DATE</vt:lpstr>
      <vt:lpstr>DNO VALIDATION</vt:lpstr>
      <vt:lpstr>VERIFICATION OF KEY THEMES</vt:lpstr>
      <vt:lpstr>RECONCILING GAPS</vt:lpstr>
      <vt:lpstr>FEATURE PRIORTISATION</vt:lpstr>
      <vt:lpstr>MVP FEATURE PRIORTISATION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Furqan Aziz</dc:creator>
  <cp:lastModifiedBy>Hannah Proffitt</cp:lastModifiedBy>
  <cp:revision>19</cp:revision>
  <cp:lastPrinted>2025-04-28T12:16:35Z</cp:lastPrinted>
  <dcterms:created xsi:type="dcterms:W3CDTF">2023-09-04T07:51:21Z</dcterms:created>
  <dcterms:modified xsi:type="dcterms:W3CDTF">2025-12-01T16:30:27Z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0x01010045067D8106D2C244845E371D96267B92</vt:lpwstr>
  </property>
  <property fmtid="{D5CDD505-2E9C-101B-9397-08002B2CF9AE}" pid="3" name="Order">
    <vt:r8>35400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MediaServiceImageTags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